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notesMasterIdLst>
    <p:notesMasterId r:id="rId27"/>
  </p:notesMasterIdLst>
  <p:handoutMasterIdLst>
    <p:handoutMasterId r:id="rId28"/>
  </p:handoutMasterIdLst>
  <p:sldIdLst>
    <p:sldId id="259" r:id="rId2"/>
    <p:sldId id="282" r:id="rId3"/>
    <p:sldId id="258" r:id="rId4"/>
    <p:sldId id="260" r:id="rId5"/>
    <p:sldId id="261" r:id="rId6"/>
    <p:sldId id="262" r:id="rId7"/>
    <p:sldId id="288" r:id="rId8"/>
    <p:sldId id="263" r:id="rId9"/>
    <p:sldId id="264" r:id="rId10"/>
    <p:sldId id="289" r:id="rId11"/>
    <p:sldId id="267" r:id="rId12"/>
    <p:sldId id="276" r:id="rId13"/>
    <p:sldId id="275" r:id="rId14"/>
    <p:sldId id="277" r:id="rId15"/>
    <p:sldId id="278" r:id="rId16"/>
    <p:sldId id="279" r:id="rId17"/>
    <p:sldId id="290" r:id="rId18"/>
    <p:sldId id="269" r:id="rId19"/>
    <p:sldId id="285" r:id="rId20"/>
    <p:sldId id="281" r:id="rId21"/>
    <p:sldId id="271" r:id="rId22"/>
    <p:sldId id="286" r:id="rId23"/>
    <p:sldId id="291" r:id="rId24"/>
    <p:sldId id="292" r:id="rId25"/>
    <p:sldId id="293" r:id="rId26"/>
  </p:sldIdLst>
  <p:sldSz cx="9144000" cy="5143500" type="screen16x9"/>
  <p:notesSz cx="6797675" cy="9926638"/>
  <p:defaultTextStyle>
    <a:defPPr>
      <a:defRPr lang="fr-FR"/>
    </a:defPPr>
    <a:lvl1pPr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1">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E44"/>
    <a:srgbClr val="C43771"/>
    <a:srgbClr val="DB8C31"/>
    <a:srgbClr val="0497AA"/>
    <a:srgbClr val="71B34D"/>
    <a:srgbClr val="E88D23"/>
    <a:srgbClr val="195D8A"/>
    <a:srgbClr val="38A250"/>
    <a:srgbClr val="009E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75121" autoAdjust="0"/>
  </p:normalViewPr>
  <p:slideViewPr>
    <p:cSldViewPr snapToGrid="0" snapToObjects="1" showGuides="1">
      <p:cViewPr varScale="1">
        <p:scale>
          <a:sx n="118" d="100"/>
          <a:sy n="118" d="100"/>
        </p:scale>
        <p:origin x="355" y="72"/>
      </p:cViewPr>
      <p:guideLst>
        <p:guide orient="horz" pos="31"/>
        <p:guide/>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813"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anose="020B0600070205080204" pitchFamily="34" charset="-128"/>
                <a:cs typeface="+mn-cs"/>
              </a:defRPr>
            </a:lvl1pPr>
          </a:lstStyle>
          <a:p>
            <a:pPr>
              <a:defRPr/>
            </a:pPr>
            <a:endParaRPr lang="fr-FR"/>
          </a:p>
        </p:txBody>
      </p:sp>
      <p:sp>
        <p:nvSpPr>
          <p:cNvPr id="3" name="Espace réservé de la date 2"/>
          <p:cNvSpPr>
            <a:spLocks noGrp="1"/>
          </p:cNvSpPr>
          <p:nvPr>
            <p:ph type="dt" sz="quarter" idx="1"/>
          </p:nvPr>
        </p:nvSpPr>
        <p:spPr>
          <a:xfrm>
            <a:off x="3851275" y="0"/>
            <a:ext cx="2944813"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93426C0D-44AE-974F-8861-34C17AD25848}" type="datetime1">
              <a:rPr lang="fr-FR"/>
              <a:pPr>
                <a:defRPr/>
              </a:pPr>
              <a:t>29/11/2018</a:t>
            </a:fld>
            <a:endParaRPr lang="fr-FR"/>
          </a:p>
        </p:txBody>
      </p:sp>
      <p:sp>
        <p:nvSpPr>
          <p:cNvPr id="4" name="Espace réservé du pied de page 3"/>
          <p:cNvSpPr>
            <a:spLocks noGrp="1"/>
          </p:cNvSpPr>
          <p:nvPr>
            <p:ph type="ftr" sz="quarter" idx="2"/>
          </p:nvPr>
        </p:nvSpPr>
        <p:spPr>
          <a:xfrm>
            <a:off x="0" y="9428163"/>
            <a:ext cx="2944813"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anose="020B0600070205080204" pitchFamily="34" charset="-128"/>
                <a:cs typeface="+mn-cs"/>
              </a:defRPr>
            </a:lvl1pPr>
          </a:lstStyle>
          <a:p>
            <a:pPr>
              <a:defRPr/>
            </a:pPr>
            <a:endParaRPr lang="fr-FR"/>
          </a:p>
        </p:txBody>
      </p:sp>
      <p:sp>
        <p:nvSpPr>
          <p:cNvPr id="5" name="Espace réservé du numéro de diapositive 4"/>
          <p:cNvSpPr>
            <a:spLocks noGrp="1"/>
          </p:cNvSpPr>
          <p:nvPr>
            <p:ph type="sldNum" sz="quarter" idx="3"/>
          </p:nvPr>
        </p:nvSpPr>
        <p:spPr>
          <a:xfrm>
            <a:off x="3851275" y="9428163"/>
            <a:ext cx="2944813"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6F84C0FE-D37E-214C-92A2-A25F18B2EC3C}" type="slidenum">
              <a:rPr lang="fr-FR"/>
              <a:pPr>
                <a:defRPr/>
              </a:pPr>
              <a:t>‹N°›</a:t>
            </a:fld>
            <a:endParaRPr lang="fr-FR"/>
          </a:p>
        </p:txBody>
      </p:sp>
    </p:spTree>
    <p:extLst>
      <p:ext uri="{BB962C8B-B14F-4D97-AF65-F5344CB8AC3E}">
        <p14:creationId xmlns:p14="http://schemas.microsoft.com/office/powerpoint/2010/main" val="31574800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813"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anose="020B0600070205080204" pitchFamily="34" charset="-128"/>
                <a:cs typeface="+mn-cs"/>
              </a:defRPr>
            </a:lvl1pPr>
          </a:lstStyle>
          <a:p>
            <a:pPr>
              <a:defRPr/>
            </a:pPr>
            <a:endParaRPr lang="fr-FR"/>
          </a:p>
        </p:txBody>
      </p:sp>
      <p:sp>
        <p:nvSpPr>
          <p:cNvPr id="3" name="Espace réservé de la date 2"/>
          <p:cNvSpPr>
            <a:spLocks noGrp="1"/>
          </p:cNvSpPr>
          <p:nvPr>
            <p:ph type="dt" idx="1"/>
          </p:nvPr>
        </p:nvSpPr>
        <p:spPr>
          <a:xfrm>
            <a:off x="3851275" y="0"/>
            <a:ext cx="2944813"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9A605DE1-164E-8741-87A1-5E1EDB3BCECF}" type="datetime1">
              <a:rPr lang="fr-FR"/>
              <a:pPr>
                <a:defRPr/>
              </a:pPr>
              <a:t>29/11/2018</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smtClean="0"/>
          </a:p>
        </p:txBody>
      </p:sp>
      <p:sp>
        <p:nvSpPr>
          <p:cNvPr id="5" name="Espace réservé des commentaires 4"/>
          <p:cNvSpPr>
            <a:spLocks noGrp="1"/>
          </p:cNvSpPr>
          <p:nvPr>
            <p:ph type="body" sz="quarter" idx="3"/>
          </p:nvPr>
        </p:nvSpPr>
        <p:spPr>
          <a:xfrm>
            <a:off x="681038" y="4714875"/>
            <a:ext cx="5435600" cy="4467225"/>
          </a:xfrm>
          <a:prstGeom prst="rect">
            <a:avLst/>
          </a:prstGeom>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28163"/>
            <a:ext cx="2944813"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anose="020B0600070205080204" pitchFamily="34" charset="-128"/>
                <a:cs typeface="+mn-cs"/>
              </a:defRPr>
            </a:lvl1pPr>
          </a:lstStyle>
          <a:p>
            <a:pPr>
              <a:defRPr/>
            </a:pPr>
            <a:endParaRPr lang="fr-FR"/>
          </a:p>
        </p:txBody>
      </p:sp>
      <p:sp>
        <p:nvSpPr>
          <p:cNvPr id="7" name="Espace réservé du numéro de diapositive 6"/>
          <p:cNvSpPr>
            <a:spLocks noGrp="1"/>
          </p:cNvSpPr>
          <p:nvPr>
            <p:ph type="sldNum" sz="quarter" idx="5"/>
          </p:nvPr>
        </p:nvSpPr>
        <p:spPr>
          <a:xfrm>
            <a:off x="3851275" y="9428163"/>
            <a:ext cx="2944813"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782D6841-3136-674E-B1E2-022F8269EDC0}" type="slidenum">
              <a:rPr lang="fr-FR"/>
              <a:pPr>
                <a:defRPr/>
              </a:pPr>
              <a:t>‹N°›</a:t>
            </a:fld>
            <a:endParaRPr lang="fr-FR"/>
          </a:p>
        </p:txBody>
      </p:sp>
    </p:spTree>
    <p:extLst>
      <p:ext uri="{BB962C8B-B14F-4D97-AF65-F5344CB8AC3E}">
        <p14:creationId xmlns:p14="http://schemas.microsoft.com/office/powerpoint/2010/main" val="363819992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Good afternoon</a:t>
            </a:r>
            <a:r>
              <a:rPr lang="en-US" baseline="0" dirty="0" smtClean="0"/>
              <a:t> and thank you for having me here today. I am going to present you this work entitled “A high-order non-aligned approach for plasma transport simulations in tokamaks”. This work is the product of a collaboration between the Aix-Marseille University and the CEA </a:t>
            </a:r>
            <a:r>
              <a:rPr lang="en-US" baseline="0" dirty="0" err="1" smtClean="0"/>
              <a:t>Cadarache</a:t>
            </a:r>
            <a:r>
              <a:rPr lang="en-US" baseline="0" dirty="0" smtClean="0"/>
              <a:t>, in particular the IRFM, and it has been founded by the </a:t>
            </a:r>
            <a:r>
              <a:rPr lang="en-US" baseline="0" dirty="0" err="1" smtClean="0"/>
              <a:t>Amidex</a:t>
            </a:r>
            <a:r>
              <a:rPr lang="en-US" baseline="0" dirty="0" smtClean="0"/>
              <a:t> foundation and also </a:t>
            </a:r>
            <a:r>
              <a:rPr lang="en-US" baseline="0" dirty="0" err="1" smtClean="0"/>
              <a:t>EoCoE</a:t>
            </a:r>
            <a:r>
              <a:rPr lang="en-US" baseline="0" dirty="0" smtClean="0"/>
              <a:t> project.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a:t>
            </a:fld>
            <a:endParaRPr lang="fr-FR"/>
          </a:p>
        </p:txBody>
      </p:sp>
    </p:spTree>
    <p:extLst>
      <p:ext uri="{BB962C8B-B14F-4D97-AF65-F5344CB8AC3E}">
        <p14:creationId xmlns:p14="http://schemas.microsoft.com/office/powerpoint/2010/main" val="196136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Let’s talk</a:t>
            </a:r>
            <a:r>
              <a:rPr lang="en-US" baseline="0" dirty="0" smtClean="0"/>
              <a:t> now about high-order and numerical diffusion</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10</a:t>
            </a:fld>
            <a:endParaRPr lang="fr-FR"/>
          </a:p>
        </p:txBody>
      </p:sp>
    </p:spTree>
    <p:extLst>
      <p:ext uri="{BB962C8B-B14F-4D97-AF65-F5344CB8AC3E}">
        <p14:creationId xmlns:p14="http://schemas.microsoft.com/office/powerpoint/2010/main" val="79001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 am</a:t>
            </a:r>
            <a:r>
              <a:rPr lang="en-US" baseline="0" dirty="0" smtClean="0"/>
              <a:t> using polynomial interpolation, so h</a:t>
            </a:r>
            <a:r>
              <a:rPr lang="en-US" dirty="0" smtClean="0"/>
              <a:t>igh-order</a:t>
            </a:r>
            <a:r>
              <a:rPr lang="en-US" baseline="0" dirty="0" smtClean="0"/>
              <a:t> means that the solution is interpolated with high-order polynomials in each element. This provide high-order convergence curves of order p+1. We can also post-process the solution to obtain a super-convergent solution with order p+2. High-order elements allow to capture several feature of the solution with coarse meshes, and in general they allow to reduce the computational cost for a given level of accuracy. The question I would like to answer now is this one: are high-order computations suited for reducing the numerical diffusion with non-aligned meshes and strongly anisotropic problems?</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11</a:t>
            </a:fld>
            <a:endParaRPr lang="fr-FR"/>
          </a:p>
        </p:txBody>
      </p:sp>
    </p:spTree>
    <p:extLst>
      <p:ext uri="{BB962C8B-B14F-4D97-AF65-F5344CB8AC3E}">
        <p14:creationId xmlns:p14="http://schemas.microsoft.com/office/powerpoint/2010/main" val="209856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 am</a:t>
            </a:r>
            <a:r>
              <a:rPr lang="en-US" baseline="0" dirty="0" smtClean="0"/>
              <a:t> proposing here a numerical test where I solve a simple diffusion problem with a strong anisotropy, and I consider a source and a sink and a circular magnetic field.  I will use aligned meshes of triangles or quads as in this picture, or non aligned meshes like this ones. The solution of this problem is this one, where the solution is diffused from the source to the sink following the magnetic lines. The spreading of the solution in the radial direction is due to the numerical diffusion introduced by the discretization, and can be visualized taking sections of the solution at different angular locations.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12</a:t>
            </a:fld>
            <a:endParaRPr lang="fr-FR"/>
          </a:p>
        </p:txBody>
      </p:sp>
    </p:spTree>
    <p:extLst>
      <p:ext uri="{BB962C8B-B14F-4D97-AF65-F5344CB8AC3E}">
        <p14:creationId xmlns:p14="http://schemas.microsoft.com/office/powerpoint/2010/main" val="16894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Here are the results with aligned meshes,</a:t>
            </a:r>
            <a:r>
              <a:rPr lang="en-US" baseline="0" dirty="0" smtClean="0"/>
              <a:t> on the upper line are quads and the lower are triangles. These are p1, this p2 and this p8. All the meshes considered have the same number of nodes, so for example for p8 I am using much larger elements than p1 and p2. So you can see that, for all the computations, no numerical diffusion is introduced by the discretization, which was expectable, since the mesh are aligned here.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13</a:t>
            </a:fld>
            <a:endParaRPr lang="fr-FR"/>
          </a:p>
        </p:txBody>
      </p:sp>
    </p:spTree>
    <p:extLst>
      <p:ext uri="{BB962C8B-B14F-4D97-AF65-F5344CB8AC3E}">
        <p14:creationId xmlns:p14="http://schemas.microsoft.com/office/powerpoint/2010/main" val="364399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a:t>
            </a:r>
            <a:r>
              <a:rPr lang="en-US" baseline="0" dirty="0" smtClean="0"/>
              <a:t>f now we see the results with non aligned meshes, see what happens: with p1 we have a lot of numerical diffusion, and also with p2, even if it’s better than p1. However, with p8 we recovered the correct solution. Remember that p8 computations have the same number of nodes than p1 and p2, and moreover thanks to the hybridization technique that I showed you, the p8 computations produce a much smaller linear system than p1.</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14</a:t>
            </a:fld>
            <a:endParaRPr lang="fr-FR"/>
          </a:p>
        </p:txBody>
      </p:sp>
    </p:spTree>
    <p:extLst>
      <p:ext uri="{BB962C8B-B14F-4D97-AF65-F5344CB8AC3E}">
        <p14:creationId xmlns:p14="http://schemas.microsoft.com/office/powerpoint/2010/main" val="1973855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 would</a:t>
            </a:r>
            <a:r>
              <a:rPr lang="en-US" baseline="0" dirty="0" smtClean="0"/>
              <a:t> like to show you another test where I try estimate the numerical diffusion introduced by the discretization. So the previous test could be seen as a discretization of the poloidal section of a tokamak, in this case I would like to focus on the toroidal one. The solution is a Gaussian aligned with the magnetic field, so with a bit of imagination you can think about it as a filament of plasma elongated in the toroidal direction and following the magnetic lines. I solve in this case a time evolving diffusion equation, so I compute the time needed to this solution to diffuse until its maximum value became the half of the initial one. This time is a measure of the perpendicular diffusion, and we can estimate the law relating this reference time with the perpendicular diffusion using isotropic computations. Then if we do the same using anisotropic computation, the new reference time provide an estimation of the effective perpendicular diffusion introduced by the discretization.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15</a:t>
            </a:fld>
            <a:endParaRPr lang="fr-FR"/>
          </a:p>
        </p:txBody>
      </p:sp>
    </p:spTree>
    <p:extLst>
      <p:ext uri="{BB962C8B-B14F-4D97-AF65-F5344CB8AC3E}">
        <p14:creationId xmlns:p14="http://schemas.microsoft.com/office/powerpoint/2010/main" val="419625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Here are the results</a:t>
            </a:r>
            <a:r>
              <a:rPr lang="en-US" baseline="0" dirty="0" smtClean="0"/>
              <a:t> in term of effective </a:t>
            </a:r>
            <a:r>
              <a:rPr lang="en-US" baseline="0" dirty="0" err="1" smtClean="0"/>
              <a:t>k_per</a:t>
            </a:r>
            <a:r>
              <a:rPr lang="en-US" baseline="0" dirty="0" smtClean="0"/>
              <a:t> in a set of anisotropic simulations with parallel diffusion spanning from 1 to 10^9 and perpendicular diffusion equal to 1. In all this simulation I am putting 64 nodes in the toroidal direction. So you can see that if we use 64 elements of degree 1, we have an effective diffusion can be huge, 10^6 almost. It also depends on the pitch angle, but even for very small angles, for example degree 1, the real perpendicular diffusion in our computation can be 100 times larger than the physical one. So the local non alignments, that I was mentioning in the introduction, can produce large errors in the computation.  The situation improves already if we use p=2 elements, so in this case 32 elements of degree 2, and with 8 element of degree 8 we can just forget about the non-alignment, there is no error introduced.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16</a:t>
            </a:fld>
            <a:endParaRPr lang="fr-FR"/>
          </a:p>
        </p:txBody>
      </p:sp>
    </p:spTree>
    <p:extLst>
      <p:ext uri="{BB962C8B-B14F-4D97-AF65-F5344CB8AC3E}">
        <p14:creationId xmlns:p14="http://schemas.microsoft.com/office/powerpoint/2010/main" val="44719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17</a:t>
            </a:fld>
            <a:endParaRPr lang="fr-FR"/>
          </a:p>
        </p:txBody>
      </p:sp>
    </p:spTree>
    <p:extLst>
      <p:ext uri="{BB962C8B-B14F-4D97-AF65-F5344CB8AC3E}">
        <p14:creationId xmlns:p14="http://schemas.microsoft.com/office/powerpoint/2010/main" val="3571575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a:t>
            </a:r>
            <a:r>
              <a:rPr lang="en-US" baseline="0" dirty="0" smtClean="0"/>
              <a:t> started developing the HDG scheme using a very simple model, which is a two dimensional </a:t>
            </a:r>
            <a:r>
              <a:rPr lang="en-US" noProof="1" smtClean="0"/>
              <a:t>axisymmetric, and isothermal model</a:t>
            </a:r>
            <a:r>
              <a:rPr lang="en-US" baseline="0" noProof="1" smtClean="0"/>
              <a:t>.</a:t>
            </a:r>
            <a:r>
              <a:rPr lang="en-US" noProof="1" smtClean="0"/>
              <a:t> I implemented the scheme </a:t>
            </a:r>
            <a:r>
              <a:rPr lang="en-US" baseline="0" noProof="1" smtClean="0"/>
              <a:t>using high order discretizations, and I can use triangular or quadrangular meshed. It is coded in Fortran with MPI/OpenMP parallelization, and it’s linked to optimized library for the linar algebra, blas and lapack, and I use PastiX for the linear system solution. Here I am showing the verification of the code, and you can see from this convergence curves that I obtain the correct order of convergence for all the polynomial degress considered. Here I am showing the validation with the code SOLEDGE, and you can see that we obtain very similar results between the two codes for the plasma quantities in the domain. We have showed that we can compute until the plasma center, which is a completely new capability in the landscape of fluid solvers for the plasma edge, and finally, we can deal with very low diffusions and also with shocks in the solution, as shown in this picture. We have published a paper recently on this work. </a:t>
            </a:r>
            <a:endParaRPr lang="en-US" dirty="0" smtClean="0"/>
          </a:p>
          <a:p>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18</a:t>
            </a:fld>
            <a:endParaRPr lang="fr-FR"/>
          </a:p>
        </p:txBody>
      </p:sp>
    </p:spTree>
    <p:extLst>
      <p:ext uri="{BB962C8B-B14F-4D97-AF65-F5344CB8AC3E}">
        <p14:creationId xmlns:p14="http://schemas.microsoft.com/office/powerpoint/2010/main" val="852127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Then I have</a:t>
            </a:r>
            <a:r>
              <a:rPr lang="en-US" baseline="0" dirty="0" smtClean="0"/>
              <a:t> extended the code to a non-isothermal model, so here I am showing the complete system with unknowns density, velocity, ions and electron energies. As you can see this is a much more complex system with of strong non-</a:t>
            </a:r>
            <a:r>
              <a:rPr lang="en-US" baseline="0" dirty="0" err="1" smtClean="0"/>
              <a:t>linearities</a:t>
            </a:r>
            <a:r>
              <a:rPr lang="en-US" baseline="0" dirty="0" smtClean="0"/>
              <a:t>.</a:t>
            </a:r>
            <a:r>
              <a:rPr lang="en-US" baseline="0" dirty="0"/>
              <a:t> </a:t>
            </a:r>
            <a:r>
              <a:rPr lang="en-US" dirty="0" smtClean="0"/>
              <a:t>Also in this</a:t>
            </a:r>
            <a:r>
              <a:rPr lang="en-US" baseline="0" dirty="0" smtClean="0"/>
              <a:t> case we obtain very good results that allowed us to write a paper. Here you can see as an example the ions and electrons temperature in the tokamak WEST for a typical set of physical parameters.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19</a:t>
            </a:fld>
            <a:endParaRPr lang="fr-FR"/>
          </a:p>
        </p:txBody>
      </p:sp>
    </p:spTree>
    <p:extLst>
      <p:ext uri="{BB962C8B-B14F-4D97-AF65-F5344CB8AC3E}">
        <p14:creationId xmlns:p14="http://schemas.microsoft.com/office/powerpoint/2010/main" val="145375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Here</a:t>
            </a:r>
            <a:r>
              <a:rPr lang="en-US" baseline="0" dirty="0" smtClean="0"/>
              <a:t> is the outline of the presentation, I’ll start form the motivation of the work, then I ‘ll talk a little bit of the numerical scheme, which is called HDG, then I will focus on high-order, and finally I’ll show you an application on a real tokamak geometry.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2</a:t>
            </a:fld>
            <a:endParaRPr lang="fr-FR"/>
          </a:p>
        </p:txBody>
      </p:sp>
    </p:spTree>
    <p:extLst>
      <p:ext uri="{BB962C8B-B14F-4D97-AF65-F5344CB8AC3E}">
        <p14:creationId xmlns:p14="http://schemas.microsoft.com/office/powerpoint/2010/main" val="1415739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1" smtClean="0"/>
              <a:t>Finally, we</a:t>
            </a:r>
            <a:r>
              <a:rPr lang="en-US" baseline="0" noProof="1" smtClean="0"/>
              <a:t> also used the new solver to perform computations with variable magnetic fields. In fact, the non-aligned discretization allows us to avoid remeshing during the simulation.</a:t>
            </a:r>
            <a:r>
              <a:rPr lang="en-US" noProof="1" smtClean="0"/>
              <a:t> This</a:t>
            </a:r>
            <a:r>
              <a:rPr lang="en-US" baseline="0" noProof="1" smtClean="0"/>
              <a:t> is a collaboration with the INRIA Sophia-Antipolis. </a:t>
            </a:r>
            <a:r>
              <a:rPr lang="en-US" noProof="1" smtClean="0"/>
              <a:t>We have computed for example the transition from limiter configuration to the divertor configuration for the tokamak</a:t>
            </a:r>
            <a:r>
              <a:rPr lang="en-US" baseline="0" noProof="1" smtClean="0"/>
              <a:t> WEST</a:t>
            </a:r>
            <a:r>
              <a:rPr lang="en-US" noProof="1" smtClean="0"/>
              <a:t>. Here I will show you a movie where you can see the iso-lines of the magnetic flux, and</a:t>
            </a:r>
            <a:r>
              <a:rPr lang="en-US" baseline="0" noProof="1" smtClean="0"/>
              <a:t> here is the response of the plasma to different transition speeds. Finally we can also study the heat loads at the walls during the transition. We also wrote a paper about this work.</a:t>
            </a:r>
            <a:endParaRPr lang="en-US" noProof="1" smtClean="0"/>
          </a:p>
          <a:p>
            <a:endParaRPr lang="en-US" dirty="0"/>
          </a:p>
        </p:txBody>
      </p:sp>
      <p:sp>
        <p:nvSpPr>
          <p:cNvPr id="4" name="Espace réservé du numéro de diapositive 3"/>
          <p:cNvSpPr>
            <a:spLocks noGrp="1"/>
          </p:cNvSpPr>
          <p:nvPr>
            <p:ph type="sldNum" sz="quarter" idx="10"/>
          </p:nvPr>
        </p:nvSpPr>
        <p:spPr/>
        <p:txBody>
          <a:bodyPr/>
          <a:lstStyle/>
          <a:p>
            <a:fld id="{03D2F990-373D-0246-81EB-D647006D7945}" type="slidenum">
              <a:rPr lang="en-GB" smtClean="0"/>
              <a:t>20</a:t>
            </a:fld>
            <a:endParaRPr lang="en-GB"/>
          </a:p>
        </p:txBody>
      </p:sp>
    </p:spTree>
    <p:extLst>
      <p:ext uri="{BB962C8B-B14F-4D97-AF65-F5344CB8AC3E}">
        <p14:creationId xmlns:p14="http://schemas.microsoft.com/office/powerpoint/2010/main" val="427704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To</a:t>
            </a:r>
            <a:r>
              <a:rPr lang="en-US" baseline="0" dirty="0" smtClean="0"/>
              <a:t> conclude the talk, we proposed a new high-order scheme based on a HDG method on non-aligned unstructured meshes for simulating the plasma transport in tokamaks. </a:t>
            </a:r>
          </a:p>
          <a:p>
            <a:r>
              <a:rPr lang="en-US" baseline="0" dirty="0" smtClean="0"/>
              <a:t>High-order computations reveals to be effective in reducing the numerical diffusion introduced by the strong anisotropy of the plasma equations and the non aligned grids. </a:t>
            </a:r>
          </a:p>
          <a:p>
            <a:endParaRPr lang="en-US" baseline="0" dirty="0" smtClean="0"/>
          </a:p>
          <a:p>
            <a:r>
              <a:rPr lang="en-US" baseline="0" dirty="0" smtClean="0"/>
              <a:t>For the future work, we would like to introduce a feedback from the plasma solution to the equilibrium computations, to perform self-consistent computations equilibrium and transport. </a:t>
            </a:r>
          </a:p>
          <a:p>
            <a:r>
              <a:rPr lang="en-US" baseline="0" dirty="0" smtClean="0"/>
              <a:t>We would like to introduce the neutrals in the system, there is a </a:t>
            </a:r>
            <a:r>
              <a:rPr lang="en-US" baseline="0" dirty="0" err="1" smtClean="0"/>
              <a:t>phd</a:t>
            </a:r>
            <a:r>
              <a:rPr lang="en-US" baseline="0" dirty="0" smtClean="0"/>
              <a:t> thesis at </a:t>
            </a:r>
            <a:r>
              <a:rPr lang="en-US" baseline="0" dirty="0" err="1" smtClean="0"/>
              <a:t>irfm</a:t>
            </a:r>
            <a:r>
              <a:rPr lang="en-US" baseline="0" dirty="0" smtClean="0"/>
              <a:t> dedicated to this subject. And finally I am working on the development of the 3d version of the code to perform turbulence simulations.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21</a:t>
            </a:fld>
            <a:endParaRPr lang="fr-FR"/>
          </a:p>
        </p:txBody>
      </p:sp>
    </p:spTree>
    <p:extLst>
      <p:ext uri="{BB962C8B-B14F-4D97-AF65-F5344CB8AC3E}">
        <p14:creationId xmlns:p14="http://schemas.microsoft.com/office/powerpoint/2010/main" val="3131717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22</a:t>
            </a:fld>
            <a:endParaRPr lang="fr-FR"/>
          </a:p>
        </p:txBody>
      </p:sp>
    </p:spTree>
    <p:extLst>
      <p:ext uri="{BB962C8B-B14F-4D97-AF65-F5344CB8AC3E}">
        <p14:creationId xmlns:p14="http://schemas.microsoft.com/office/powerpoint/2010/main" val="3499969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We</a:t>
            </a:r>
            <a:r>
              <a:rPr lang="en-US" baseline="0" dirty="0" smtClean="0"/>
              <a:t> rewrite the problem as a system of first order equations, like that, introducing a new variable q which is the gradient of the primal unknown u. Then we introduce a triangulation of the domain, so the new broken domain is defined as the union of all the elements </a:t>
            </a:r>
            <a:r>
              <a:rPr lang="en-US" baseline="0" dirty="0" err="1" smtClean="0"/>
              <a:t>Omega_i</a:t>
            </a:r>
            <a:r>
              <a:rPr lang="en-US" baseline="0" dirty="0" smtClean="0"/>
              <a:t>, and epsilon is the skeleton of this triangulation, that is, the union of all the faces of the mesh. The equivalent Laplace problem in the broken domain is this one, where we have the original equations in each element and then we set to zero the jumps of the unknown u and the perpendicular component of the gradient of u across all the mesh interfaces.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23</a:t>
            </a:fld>
            <a:endParaRPr lang="fr-FR"/>
          </a:p>
        </p:txBody>
      </p:sp>
    </p:spTree>
    <p:extLst>
      <p:ext uri="{BB962C8B-B14F-4D97-AF65-F5344CB8AC3E}">
        <p14:creationId xmlns:p14="http://schemas.microsoft.com/office/powerpoint/2010/main" val="1257507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At</a:t>
            </a:r>
            <a:r>
              <a:rPr lang="en-US" baseline="0" dirty="0" smtClean="0"/>
              <a:t> this point we just write the weak form of the problem in each element, multiplying the two equation by test functions and integrating in each element. These terms with the hat are the unknowns of the problem on the border of the elements, and are called numerical traces.  Those terms are fundamental in a DG schemes because they are the ones that allow us to impose the continuity between each element in a weak form. The choice of the numerical traces define completely the DG scheme that we are developing, and are crucial for the accuracy and stability of the method. Typically, in classic DG schemes, the numerical traces are defined as a combination of the values of the unknowns in the two elements that share the face where the trace is defined. However, in HDG we do something a bit different. We declare \hat(u) as a new unknown of the problem, and we set the trace for q in this way, where this coefficient tau is called stabilization parameter. So, substitute this relation in the weak form….</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24</a:t>
            </a:fld>
            <a:endParaRPr lang="fr-FR"/>
          </a:p>
        </p:txBody>
      </p:sp>
    </p:spTree>
    <p:extLst>
      <p:ext uri="{BB962C8B-B14F-4D97-AF65-F5344CB8AC3E}">
        <p14:creationId xmlns:p14="http://schemas.microsoft.com/office/powerpoint/2010/main" val="1702713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So we obtain</a:t>
            </a:r>
            <a:r>
              <a:rPr lang="en-US" baseline="0" dirty="0" smtClean="0"/>
              <a:t> this weak form in each element which correspond to this problem, that is, the original Laplace equation with this </a:t>
            </a:r>
            <a:r>
              <a:rPr lang="en-US" baseline="0" dirty="0" err="1" smtClean="0"/>
              <a:t>Dirichlet</a:t>
            </a:r>
            <a:r>
              <a:rPr lang="en-US" baseline="0" dirty="0" smtClean="0"/>
              <a:t> boundary condition, in each element. So this problem is well defined and solvable, and allow us to solve for the unknowns u and q as a function of \hat(u) in each element. Notice also that, since \hat(u) is single valued in each face of the mesh, this jump condition is automatically verified. Finally, we only need to impose the last relation, this one, that enforce the continuity of the fluxes over the interfaces, to set up a global system involving only the nodal values of the unknown \hat(u). In this figure I am showing for a single element mesh the nodes where the unknown \hat(u) is defined and the nodes where u and q are defined. It is clear that the hybridization technique allow us to reduce the size of the linear system, in particular for high-order elements.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25</a:t>
            </a:fld>
            <a:endParaRPr lang="fr-FR"/>
          </a:p>
        </p:txBody>
      </p:sp>
    </p:spTree>
    <p:extLst>
      <p:ext uri="{BB962C8B-B14F-4D97-AF65-F5344CB8AC3E}">
        <p14:creationId xmlns:p14="http://schemas.microsoft.com/office/powerpoint/2010/main" val="167025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latin typeface="+mn-lt"/>
                <a:ea typeface="ＭＳ Ｐゴシック" charset="-128"/>
                <a:cs typeface="ＭＳ Ｐゴシック" charset="-128"/>
              </a:rPr>
              <a:t>The motivation of the work is related to the need of having numerical tools for the simulation of the plasma edge in tokamaks. The plasma edge is the plasma in the outer region of the tokamak. The importance of the plasma-edge relies on the fact that the physics of this part of the plasma determines the performance of the tokamak, in particular, the efficiency of the heat exhaust at the chamber walls. Modellin</a:t>
            </a:r>
            <a:r>
              <a:rPr lang="en-US" sz="1200" kern="1200" baseline="0" dirty="0" smtClean="0">
                <a:solidFill>
                  <a:schemeClr val="tx1"/>
                </a:solidFill>
                <a:latin typeface="+mn-lt"/>
                <a:ea typeface="ＭＳ Ｐゴシック" charset="-128"/>
                <a:cs typeface="ＭＳ Ｐゴシック" charset="-128"/>
              </a:rPr>
              <a:t>g the plasma edge will help designing optimized scenarios for fusion operations, better characterize the transport, and also will be a support for interpreting measurements in experiments</a:t>
            </a:r>
            <a:r>
              <a:rPr lang="en-US" sz="1200" kern="1200" dirty="0" smtClean="0">
                <a:solidFill>
                  <a:schemeClr val="tx1"/>
                </a:solidFill>
                <a:latin typeface="+mn-lt"/>
                <a:ea typeface="ＭＳ Ｐゴシック" charset="-128"/>
                <a:cs typeface="ＭＳ Ｐゴシック" charset="-128"/>
              </a:rPr>
              <a:t>.</a:t>
            </a:r>
          </a:p>
          <a:p>
            <a:r>
              <a:rPr lang="en-US" sz="1200" kern="1200" dirty="0" smtClean="0">
                <a:solidFill>
                  <a:schemeClr val="tx1"/>
                </a:solidFill>
                <a:latin typeface="+mn-lt"/>
                <a:ea typeface="ＭＳ Ｐゴシック" charset="-128"/>
                <a:cs typeface="ＭＳ Ｐゴシック" charset="-128"/>
              </a:rPr>
              <a:t>A complete understanding of the edge would require full </a:t>
            </a:r>
            <a:r>
              <a:rPr lang="en-US" sz="1200" kern="1200" dirty="0" err="1" smtClean="0">
                <a:solidFill>
                  <a:schemeClr val="tx1"/>
                </a:solidFill>
                <a:latin typeface="+mn-lt"/>
                <a:ea typeface="ＭＳ Ｐゴシック" charset="-128"/>
                <a:cs typeface="ＭＳ Ｐゴシック" charset="-128"/>
              </a:rPr>
              <a:t>gyrokinetics</a:t>
            </a:r>
            <a:r>
              <a:rPr lang="en-US" sz="1200" kern="1200" dirty="0" smtClean="0">
                <a:solidFill>
                  <a:schemeClr val="tx1"/>
                </a:solidFill>
                <a:latin typeface="+mn-lt"/>
                <a:ea typeface="ＭＳ Ｐゴシック" charset="-128"/>
                <a:cs typeface="ＭＳ Ｐゴシック" charset="-128"/>
              </a:rPr>
              <a:t> simulations. However, </a:t>
            </a:r>
            <a:r>
              <a:rPr lang="en-US" sz="1200" kern="1200" dirty="0" err="1" smtClean="0">
                <a:solidFill>
                  <a:schemeClr val="tx1"/>
                </a:solidFill>
                <a:latin typeface="+mn-lt"/>
                <a:ea typeface="ＭＳ Ｐゴシック" charset="-128"/>
                <a:cs typeface="ＭＳ Ｐゴシック" charset="-128"/>
              </a:rPr>
              <a:t>gyrokinetics</a:t>
            </a:r>
            <a:r>
              <a:rPr lang="en-US" sz="1200" kern="1200" dirty="0" smtClean="0">
                <a:solidFill>
                  <a:schemeClr val="tx1"/>
                </a:solidFill>
                <a:latin typeface="+mn-lt"/>
                <a:ea typeface="ＭＳ Ｐゴシック" charset="-128"/>
                <a:cs typeface="ＭＳ Ｐゴシック" charset="-128"/>
              </a:rPr>
              <a:t> simulations are still extremely costly from a computational point of view, in particular for the plasma edge. Therefore, the fluid approach based on Braginskii equations and drift ordering is still the standard one in the near wall region where the plasma temperature is lower and </a:t>
            </a:r>
            <a:r>
              <a:rPr lang="en-US" sz="1200" kern="1200" dirty="0" err="1" smtClean="0">
                <a:solidFill>
                  <a:schemeClr val="tx1"/>
                </a:solidFill>
                <a:latin typeface="+mn-lt"/>
                <a:ea typeface="ＭＳ Ｐゴシック" charset="-128"/>
                <a:cs typeface="ＭＳ Ｐゴシック" charset="-128"/>
              </a:rPr>
              <a:t>collisionality</a:t>
            </a:r>
            <a:r>
              <a:rPr lang="en-US" sz="1200" kern="1200" dirty="0" smtClean="0">
                <a:solidFill>
                  <a:schemeClr val="tx1"/>
                </a:solidFill>
                <a:latin typeface="+mn-lt"/>
                <a:ea typeface="ＭＳ Ｐゴシック" charset="-128"/>
                <a:cs typeface="ＭＳ Ｐゴシック" charset="-128"/>
              </a:rPr>
              <a:t> higher. </a:t>
            </a:r>
          </a:p>
          <a:p>
            <a:endParaRPr lang="es" sz="1200" kern="1200" dirty="0" smtClean="0">
              <a:solidFill>
                <a:schemeClr val="tx1"/>
              </a:solidFill>
              <a:latin typeface="+mn-lt"/>
              <a:ea typeface="ＭＳ Ｐゴシック" charset="-128"/>
              <a:cs typeface="ＭＳ Ｐゴシック" charset="-128"/>
            </a:endParaRPr>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3</a:t>
            </a:fld>
            <a:endParaRPr lang="fr-FR"/>
          </a:p>
        </p:txBody>
      </p:sp>
    </p:spTree>
    <p:extLst>
      <p:ext uri="{BB962C8B-B14F-4D97-AF65-F5344CB8AC3E}">
        <p14:creationId xmlns:p14="http://schemas.microsoft.com/office/powerpoint/2010/main" val="21493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However,</a:t>
            </a:r>
            <a:r>
              <a:rPr lang="en-US" baseline="0" dirty="0" smtClean="0"/>
              <a:t> even with the fluid approach, plasma edge modelling is a challenging one. In fact, the presence of the magnetic field produce a scale separation that leads to different dynamics in the parallel and perpendicular directions. Hence, the plasma fluid equations are strongly anisotropic. The typical approach for solving plasma edge fluid equations is to align the computational mesh with the magnetic field. This guarantees that no numerical diffusion is introduced in the perpendicular direction.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4</a:t>
            </a:fld>
            <a:endParaRPr lang="fr-FR"/>
          </a:p>
        </p:txBody>
      </p:sp>
    </p:spTree>
    <p:extLst>
      <p:ext uri="{BB962C8B-B14F-4D97-AF65-F5344CB8AC3E}">
        <p14:creationId xmlns:p14="http://schemas.microsoft.com/office/powerpoint/2010/main" val="222453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However, let’s</a:t>
            </a:r>
            <a:r>
              <a:rPr lang="en-US" baseline="0" dirty="0" smtClean="0"/>
              <a:t> take a look on the matter of aligning the computational mesh with the magnetic lines. The tokamak topology allows us to separate a poloidal and a toroidal numerical approach. If we focus on the poloidal plane, it is certainly possible to align the mesh. Here for example you can see a computational mesh used by the code soledge2d. However, there are several drawback with this technique: firstly it is difficult to simulate real tokamak geometries, and also realistic magnetic field configurations, such as the X-point. Another drawback is related to the simulation of the plasma center, since the mesh alignment brings a singularity at the tokamak center. And finally, evolving magnetic configurations are very costly since we need to regenerate the mesh at each time step.  If we consider now the toroidal direction, it turns out that it is impossible to align completely the mesh for real magnetic configurations, because the winding-up of the magnetic lines is irrational. So there will be always some local non alignment, and the problem is that we are not controlling the error introduced by this local non alignment. I would like also to mention that in the toroidal direction there are also other approaches possible, such as for example the use of Fourier series, but I am not considering them in this talk.  So, to overcome the limitations of aligning the mesh, a bunch of numerical schemes based on non aligned grids were introduced in the past. I put here a couple of references, they are mostly based on finite-differences, and they rely either on a proper choice of the stencil either on aligned interpolation to reduce the numerical diffusion introduced by the non-aligned grid. Since they are based on finite differences, they are well suited for the toroidal discretization but not for the poloidal.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5</a:t>
            </a:fld>
            <a:endParaRPr lang="fr-FR"/>
          </a:p>
        </p:txBody>
      </p:sp>
    </p:spTree>
    <p:extLst>
      <p:ext uri="{BB962C8B-B14F-4D97-AF65-F5344CB8AC3E}">
        <p14:creationId xmlns:p14="http://schemas.microsoft.com/office/powerpoint/2010/main" val="1931403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this work, we wanted</a:t>
            </a:r>
            <a:r>
              <a:rPr lang="en-US" baseline="0" dirty="0" smtClean="0"/>
              <a:t> to investigate a novel approach, that is, the use of high-order schemes on unstructured non-aligned meshes. So we want to completely abandon the idea of aligning the mesh. Here for example I put the two unstructured meshes of the poloidal plane of the tokamak WEST, that you can see in this picture, so you can see that using unstructured meshes I can define very easily and accurately the geometry, I can also use curved elements to follow this boundary without the need of refining the mesh, and I can compute any magnetic configuration. Here you can see that there is nothing to do to deal with a X-point configuration. Finally, I can compute until the center of the machine. </a:t>
            </a:r>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6</a:t>
            </a:fld>
            <a:endParaRPr lang="fr-FR"/>
          </a:p>
        </p:txBody>
      </p:sp>
    </p:spTree>
    <p:extLst>
      <p:ext uri="{BB962C8B-B14F-4D97-AF65-F5344CB8AC3E}">
        <p14:creationId xmlns:p14="http://schemas.microsoft.com/office/powerpoint/2010/main" val="3313707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7</a:t>
            </a:fld>
            <a:endParaRPr lang="fr-FR"/>
          </a:p>
        </p:txBody>
      </p:sp>
    </p:spTree>
    <p:extLst>
      <p:ext uri="{BB962C8B-B14F-4D97-AF65-F5344CB8AC3E}">
        <p14:creationId xmlns:p14="http://schemas.microsoft.com/office/powerpoint/2010/main" val="2486500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 numerical</a:t>
            </a:r>
            <a:r>
              <a:rPr lang="en-US" baseline="0" dirty="0" smtClean="0"/>
              <a:t> scheme that we decided to use is a hybrid discontinuous Galerkin scheme, HDG. So first of all, what is a discontinuous Galerkin method? It is a finite element method based on a discontinuous solution element-by-element. It was introduced in the 70’ by Reed and Hill, so it is not something really new, and the continuity between the elements is not embedded in the space of the solution, but it is imposed in a weak form by means of numerical fluxes. </a:t>
            </a:r>
            <a:r>
              <a:rPr lang="en-US" dirty="0" smtClean="0"/>
              <a:t>.  With</a:t>
            </a:r>
            <a:r>
              <a:rPr lang="en-US" baseline="0" dirty="0" smtClean="0"/>
              <a:t> respect to a continuous finite element method, we have the duplication of the border nodes with some numerical fluxes that are used to impose the continuity. </a:t>
            </a:r>
            <a:r>
              <a:rPr lang="en-US" dirty="0" smtClean="0"/>
              <a:t>The advantages of DG with respect to a normal finite element scheme are, firstly, the inherent stabilization introduced by the numerical fluxes, which is very useful for equations with a strong convective component, such as the plasma fluid equations. In particular, we don’t need to add special terms to the weak form to stabilize the discretization. DG schemes are also highly parallelizable and the discontinuous character of the solution makes easy also the implementation of adaptive techniques</a:t>
            </a:r>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8</a:t>
            </a:fld>
            <a:endParaRPr lang="fr-FR"/>
          </a:p>
        </p:txBody>
      </p:sp>
    </p:spTree>
    <p:extLst>
      <p:ext uri="{BB962C8B-B14F-4D97-AF65-F5344CB8AC3E}">
        <p14:creationId xmlns:p14="http://schemas.microsoft.com/office/powerpoint/2010/main" val="2674732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Finally, what does hybrid means and why we want to use HDG ? A hybrid method is a finite element method in which we have unknowns in the elements and unknowns in the edges, that is, the borders of the elements. This means that we can use a static condensation technique that reduces the coupled degrees of freedom to those that lay on the edges of the mesh. Here</a:t>
            </a:r>
            <a:r>
              <a:rPr lang="en-US" baseline="0" dirty="0" smtClean="0"/>
              <a:t> you can see the coupled degrees of freedom for HDG in a two elements mesh of degree 6, that are the red ones, and in </a:t>
            </a:r>
            <a:r>
              <a:rPr lang="en-US" baseline="0" dirty="0" err="1" smtClean="0"/>
              <a:t>blu</a:t>
            </a:r>
            <a:r>
              <a:rPr lang="en-US" baseline="0" dirty="0" smtClean="0"/>
              <a:t> the coupled degrees of freedom with a normal discontinuous Galerkin scheme. It is clear that this procedure allows to reduce the linear system produced by the discretization, in particular for high-order elements</a:t>
            </a:r>
            <a:r>
              <a:rPr lang="en-US" baseline="0" smtClean="0"/>
              <a:t>. </a:t>
            </a:r>
            <a:endParaRPr lang="en-US" dirty="0" smtClean="0"/>
          </a:p>
        </p:txBody>
      </p:sp>
      <p:sp>
        <p:nvSpPr>
          <p:cNvPr id="4" name="Espace réservé du numéro de diapositive 3"/>
          <p:cNvSpPr>
            <a:spLocks noGrp="1"/>
          </p:cNvSpPr>
          <p:nvPr>
            <p:ph type="sldNum" sz="quarter" idx="10"/>
          </p:nvPr>
        </p:nvSpPr>
        <p:spPr/>
        <p:txBody>
          <a:bodyPr/>
          <a:lstStyle/>
          <a:p>
            <a:pPr>
              <a:defRPr/>
            </a:pPr>
            <a:fld id="{782D6841-3136-674E-B1E2-022F8269EDC0}" type="slidenum">
              <a:rPr lang="fr-FR" smtClean="0"/>
              <a:pPr>
                <a:defRPr/>
              </a:pPr>
              <a:t>9</a:t>
            </a:fld>
            <a:endParaRPr lang="fr-FR"/>
          </a:p>
        </p:txBody>
      </p:sp>
    </p:spTree>
    <p:extLst>
      <p:ext uri="{BB962C8B-B14F-4D97-AF65-F5344CB8AC3E}">
        <p14:creationId xmlns:p14="http://schemas.microsoft.com/office/powerpoint/2010/main" val="3442758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3451" y="756047"/>
            <a:ext cx="3197098"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a:xfrm>
            <a:off x="317500" y="61913"/>
            <a:ext cx="1531938" cy="420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 name="Titre 1"/>
          <p:cNvSpPr>
            <a:spLocks noGrp="1"/>
          </p:cNvSpPr>
          <p:nvPr>
            <p:ph type="ctrTitle"/>
          </p:nvPr>
        </p:nvSpPr>
        <p:spPr>
          <a:xfrm>
            <a:off x="685800" y="1762343"/>
            <a:ext cx="7772400" cy="2184110"/>
          </a:xfrm>
          <a:prstGeom prst="rect">
            <a:avLst/>
          </a:prstGeom>
        </p:spPr>
        <p:txBody>
          <a:bodyPr anchor="ctr"/>
          <a:lstStyle>
            <a:lvl1pPr algn="ctr">
              <a:defRPr sz="4000">
                <a:solidFill>
                  <a:srgbClr val="252E44"/>
                </a:solidFill>
              </a:defRPr>
            </a:lvl1pPr>
          </a:lstStyle>
          <a:p>
            <a:r>
              <a:rPr lang="fr-FR" smtClean="0"/>
              <a:t>Modifiez le style du titre</a:t>
            </a:r>
            <a:endParaRPr lang="fr-FR" dirty="0"/>
          </a:p>
        </p:txBody>
      </p:sp>
      <p:sp>
        <p:nvSpPr>
          <p:cNvPr id="3" name="Sous-titre 2"/>
          <p:cNvSpPr>
            <a:spLocks noGrp="1"/>
          </p:cNvSpPr>
          <p:nvPr>
            <p:ph type="subTitle" idx="1"/>
          </p:nvPr>
        </p:nvSpPr>
        <p:spPr>
          <a:xfrm>
            <a:off x="1371600" y="3946453"/>
            <a:ext cx="6400800" cy="56529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cxnSp>
        <p:nvCxnSpPr>
          <p:cNvPr id="13" name="Connecteur droit 12"/>
          <p:cNvCxnSpPr>
            <a:stCxn id="2" idx="1"/>
          </p:cNvCxnSpPr>
          <p:nvPr userDrawn="1"/>
        </p:nvCxnSpPr>
        <p:spPr>
          <a:xfrm flipH="1" flipV="1">
            <a:off x="2" y="2850357"/>
            <a:ext cx="685799" cy="4042"/>
          </a:xfrm>
          <a:prstGeom prst="line">
            <a:avLst/>
          </a:prstGeom>
          <a:ln w="12700">
            <a:solidFill>
              <a:srgbClr val="313E56"/>
            </a:solidFill>
            <a:prstDash val="sysDot"/>
            <a:round/>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userDrawn="1"/>
        </p:nvCxnSpPr>
        <p:spPr>
          <a:xfrm flipH="1" flipV="1">
            <a:off x="8458201" y="2850357"/>
            <a:ext cx="685799" cy="4042"/>
          </a:xfrm>
          <a:prstGeom prst="line">
            <a:avLst/>
          </a:prstGeom>
          <a:ln w="12700">
            <a:solidFill>
              <a:srgbClr val="313E56"/>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1" y="545902"/>
            <a:ext cx="685801" cy="264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1" name="Rectangle 10"/>
          <p:cNvSpPr/>
          <p:nvPr userDrawn="1"/>
        </p:nvSpPr>
        <p:spPr>
          <a:xfrm>
            <a:off x="7612062" y="1"/>
            <a:ext cx="1531938" cy="482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84329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7" name="Rectangle 6"/>
          <p:cNvSpPr/>
          <p:nvPr userDrawn="1"/>
        </p:nvSpPr>
        <p:spPr>
          <a:xfrm>
            <a:off x="-1" y="545902"/>
            <a:ext cx="685801" cy="264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 name="Titre 1"/>
          <p:cNvSpPr>
            <a:spLocks noGrp="1"/>
          </p:cNvSpPr>
          <p:nvPr>
            <p:ph type="title"/>
          </p:nvPr>
        </p:nvSpPr>
        <p:spPr>
          <a:xfrm>
            <a:off x="457201" y="516014"/>
            <a:ext cx="3008313" cy="871538"/>
          </a:xfrm>
          <a:prstGeom prst="rect">
            <a:avLst/>
          </a:prstGeom>
        </p:spPr>
        <p:txBody>
          <a:bodyPr anchor="b"/>
          <a:lstStyle>
            <a:lvl1pPr algn="l">
              <a:defRPr sz="2000" b="1"/>
            </a:lvl1pPr>
          </a:lstStyle>
          <a:p>
            <a:r>
              <a:rPr lang="fr-FR" smtClean="0"/>
              <a:t>Modifiez le style du titre</a:t>
            </a:r>
            <a:endParaRPr lang="fr-FR" dirty="0"/>
          </a:p>
        </p:txBody>
      </p:sp>
      <p:sp>
        <p:nvSpPr>
          <p:cNvPr id="3" name="Espace réservé du contenu 2"/>
          <p:cNvSpPr>
            <a:spLocks noGrp="1"/>
          </p:cNvSpPr>
          <p:nvPr>
            <p:ph idx="1"/>
          </p:nvPr>
        </p:nvSpPr>
        <p:spPr>
          <a:xfrm>
            <a:off x="3575050" y="516014"/>
            <a:ext cx="5111750" cy="438983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p:nvPr>
        </p:nvSpPr>
        <p:spPr>
          <a:xfrm>
            <a:off x="457201" y="1387552"/>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6" name="Espace réservé du numéro de diapositive 12"/>
          <p:cNvSpPr>
            <a:spLocks noGrp="1"/>
          </p:cNvSpPr>
          <p:nvPr>
            <p:ph type="sldNum" sz="quarter" idx="11"/>
          </p:nvPr>
        </p:nvSpPr>
        <p:spPr/>
        <p:txBody>
          <a:bodyPr/>
          <a:lstStyle>
            <a:lvl1pPr>
              <a:defRPr/>
            </a:lvl1pPr>
          </a:lstStyle>
          <a:p>
            <a:pPr>
              <a:defRPr/>
            </a:pPr>
            <a:fld id="{101ED241-2EF3-2448-8305-7DDC6310DFD4}" type="slidenum">
              <a:rPr lang="fr-FR"/>
              <a:pPr>
                <a:defRPr/>
              </a:pPr>
              <a:t>‹N°›</a:t>
            </a:fld>
            <a:endParaRPr lang="fr-FR"/>
          </a:p>
        </p:txBody>
      </p:sp>
    </p:spTree>
    <p:extLst>
      <p:ext uri="{BB962C8B-B14F-4D97-AF65-F5344CB8AC3E}">
        <p14:creationId xmlns:p14="http://schemas.microsoft.com/office/powerpoint/2010/main" val="3400363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459581"/>
            <a:ext cx="5486400" cy="3086100"/>
          </a:xfrm>
        </p:spPr>
        <p:txBody>
          <a:bodyPr rtlCol="0">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6" name="Espace réservé du numéro de diapositive 12"/>
          <p:cNvSpPr>
            <a:spLocks noGrp="1"/>
          </p:cNvSpPr>
          <p:nvPr>
            <p:ph type="sldNum" sz="quarter" idx="11"/>
          </p:nvPr>
        </p:nvSpPr>
        <p:spPr/>
        <p:txBody>
          <a:bodyPr/>
          <a:lstStyle>
            <a:lvl1pPr>
              <a:defRPr/>
            </a:lvl1pPr>
          </a:lstStyle>
          <a:p>
            <a:pPr>
              <a:defRPr/>
            </a:pPr>
            <a:fld id="{6B48FF6B-AE4E-AB4B-9894-DA3A29CB252B}" type="slidenum">
              <a:rPr lang="fr-FR"/>
              <a:pPr>
                <a:defRPr/>
              </a:pPr>
              <a:t>‹N°›</a:t>
            </a:fld>
            <a:endParaRPr lang="fr-FR"/>
          </a:p>
        </p:txBody>
      </p:sp>
      <p:sp>
        <p:nvSpPr>
          <p:cNvPr id="7" name="Rectangle 6"/>
          <p:cNvSpPr/>
          <p:nvPr userDrawn="1"/>
        </p:nvSpPr>
        <p:spPr>
          <a:xfrm>
            <a:off x="-1" y="545902"/>
            <a:ext cx="685801" cy="264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027961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5" name="Titre 14"/>
          <p:cNvSpPr>
            <a:spLocks noGrp="1"/>
          </p:cNvSpPr>
          <p:nvPr>
            <p:ph type="title"/>
          </p:nvPr>
        </p:nvSpPr>
        <p:spPr/>
        <p:txBody>
          <a:bodyPr/>
          <a:lstStyle/>
          <a:p>
            <a:r>
              <a:rPr lang="fr-FR" smtClean="0"/>
              <a:t>Modifiez le style du titre</a:t>
            </a:r>
            <a:endParaRPr lang="fr-FR"/>
          </a:p>
        </p:txBody>
      </p:sp>
      <p:sp>
        <p:nvSpPr>
          <p:cNvPr id="4"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5" name="Espace réservé du numéro de diapositive 12"/>
          <p:cNvSpPr>
            <a:spLocks noGrp="1"/>
          </p:cNvSpPr>
          <p:nvPr>
            <p:ph type="sldNum" sz="quarter" idx="11"/>
          </p:nvPr>
        </p:nvSpPr>
        <p:spPr/>
        <p:txBody>
          <a:bodyPr/>
          <a:lstStyle>
            <a:lvl1pPr>
              <a:defRPr/>
            </a:lvl1pPr>
          </a:lstStyle>
          <a:p>
            <a:pPr>
              <a:defRPr/>
            </a:pPr>
            <a:fld id="{3E01F4D6-7F2B-FE4B-9B8A-79743AC18E72}" type="slidenum">
              <a:rPr lang="fr-FR"/>
              <a:pPr>
                <a:defRPr/>
              </a:pPr>
              <a:t>‹N°›</a:t>
            </a:fld>
            <a:endParaRPr lang="fr-FR"/>
          </a:p>
        </p:txBody>
      </p:sp>
    </p:spTree>
    <p:extLst>
      <p:ext uri="{BB962C8B-B14F-4D97-AF65-F5344CB8AC3E}">
        <p14:creationId xmlns:p14="http://schemas.microsoft.com/office/powerpoint/2010/main" val="2757600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6" name="Rectangle 5"/>
          <p:cNvSpPr/>
          <p:nvPr userDrawn="1"/>
        </p:nvSpPr>
        <p:spPr>
          <a:xfrm>
            <a:off x="-1" y="545902"/>
            <a:ext cx="685801" cy="264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 name="Espace réservé du texte vertical 2"/>
          <p:cNvSpPr>
            <a:spLocks noGrp="1"/>
          </p:cNvSpPr>
          <p:nvPr>
            <p:ph type="body" orient="vert" idx="1"/>
          </p:nvPr>
        </p:nvSpPr>
        <p:spPr>
          <a:xfrm>
            <a:off x="457200" y="586979"/>
            <a:ext cx="6019800" cy="43886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20" name="Titre vertical 19"/>
          <p:cNvSpPr>
            <a:spLocks noGrp="1"/>
          </p:cNvSpPr>
          <p:nvPr>
            <p:ph type="title" orient="vert"/>
          </p:nvPr>
        </p:nvSpPr>
        <p:spPr>
          <a:xfrm>
            <a:off x="6647415" y="586979"/>
            <a:ext cx="1827843" cy="4388644"/>
          </a:xfrm>
        </p:spPr>
        <p:txBody>
          <a:bodyPr vert="eaVert"/>
          <a:lstStyle/>
          <a:p>
            <a:r>
              <a:rPr lang="fr-FR" smtClean="0"/>
              <a:t>Modifiez le style du titre</a:t>
            </a:r>
            <a:endParaRPr lang="fr-FR" dirty="0"/>
          </a:p>
        </p:txBody>
      </p:sp>
      <p:sp>
        <p:nvSpPr>
          <p:cNvPr id="4"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5" name="Espace réservé du numéro de diapositive 12"/>
          <p:cNvSpPr>
            <a:spLocks noGrp="1"/>
          </p:cNvSpPr>
          <p:nvPr>
            <p:ph type="sldNum" sz="quarter" idx="11"/>
          </p:nvPr>
        </p:nvSpPr>
        <p:spPr/>
        <p:txBody>
          <a:bodyPr/>
          <a:lstStyle>
            <a:lvl1pPr>
              <a:defRPr/>
            </a:lvl1pPr>
          </a:lstStyle>
          <a:p>
            <a:pPr>
              <a:defRPr/>
            </a:pPr>
            <a:fld id="{5DA13332-21D9-6C4F-AB50-7D40A53C185E}" type="slidenum">
              <a:rPr lang="fr-FR"/>
              <a:pPr>
                <a:defRPr/>
              </a:pPr>
              <a:t>‹N°›</a:t>
            </a:fld>
            <a:endParaRPr lang="fr-FR"/>
          </a:p>
        </p:txBody>
      </p:sp>
      <p:cxnSp>
        <p:nvCxnSpPr>
          <p:cNvPr id="7" name="Connecteur droit 6"/>
          <p:cNvCxnSpPr/>
          <p:nvPr userDrawn="1"/>
        </p:nvCxnSpPr>
        <p:spPr>
          <a:xfrm flipV="1">
            <a:off x="8391525" y="337153"/>
            <a:ext cx="0" cy="341710"/>
          </a:xfrm>
          <a:prstGeom prst="line">
            <a:avLst/>
          </a:prstGeom>
          <a:ln w="12700">
            <a:solidFill>
              <a:srgbClr val="313E56"/>
            </a:solidFill>
            <a:prstDash val="sysDot"/>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65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Espace réservé du pied de page 3"/>
          <p:cNvSpPr txBox="1">
            <a:spLocks noGrp="1"/>
          </p:cNvSpPr>
          <p:nvPr/>
        </p:nvSpPr>
        <p:spPr bwMode="auto">
          <a:xfrm>
            <a:off x="3335338" y="869157"/>
            <a:ext cx="4119562" cy="360760"/>
          </a:xfrm>
          <a:prstGeom prst="rect">
            <a:avLst/>
          </a:prstGeom>
          <a:noFill/>
          <a:ln>
            <a:noFill/>
          </a:ln>
          <a:extLst/>
        </p:spPr>
        <p:txBody>
          <a:bodyPr lIns="0" tIns="0" rIns="0" bIns="0" anchor="ctr"/>
          <a:lstStyle>
            <a:lvl1pPr marL="342900" indent="-342900">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fr-FR" sz="1000" b="1" smtClean="0">
                <a:solidFill>
                  <a:srgbClr val="FFFFFF"/>
                </a:solidFill>
                <a:latin typeface="Verdana" charset="0"/>
                <a:cs typeface="Arial" charset="0"/>
              </a:rPr>
              <a:t>TITRE DE LA PRÉSENTATION</a:t>
            </a:r>
          </a:p>
          <a:p>
            <a:pPr eaLnBrk="1" hangingPunct="1">
              <a:defRPr/>
            </a:pPr>
            <a:r>
              <a:rPr lang="fr-FR" sz="1000" b="1" smtClean="0">
                <a:solidFill>
                  <a:srgbClr val="FFFFFF"/>
                </a:solidFill>
                <a:latin typeface="Verdana" charset="0"/>
                <a:cs typeface="Arial" charset="0"/>
              </a:rPr>
              <a:t>&gt; TITRE DE LA PARTIE</a:t>
            </a:r>
          </a:p>
        </p:txBody>
      </p:sp>
      <p:cxnSp>
        <p:nvCxnSpPr>
          <p:cNvPr id="5" name="Connecteur droit 4"/>
          <p:cNvCxnSpPr/>
          <p:nvPr userDrawn="1"/>
        </p:nvCxnSpPr>
        <p:spPr>
          <a:xfrm flipH="1">
            <a:off x="0" y="2850356"/>
            <a:ext cx="9144000" cy="0"/>
          </a:xfrm>
          <a:prstGeom prst="line">
            <a:avLst/>
          </a:prstGeom>
          <a:ln w="12700">
            <a:solidFill>
              <a:srgbClr val="313E56"/>
            </a:solidFill>
            <a:prstDash val="sysDot"/>
            <a:round/>
          </a:ln>
          <a:effectLst/>
        </p:spPr>
        <p:style>
          <a:lnRef idx="2">
            <a:schemeClr val="accent1"/>
          </a:lnRef>
          <a:fillRef idx="0">
            <a:schemeClr val="accent1"/>
          </a:fillRef>
          <a:effectRef idx="1">
            <a:schemeClr val="accent1"/>
          </a:effectRef>
          <a:fontRef idx="minor">
            <a:schemeClr val="tx1"/>
          </a:fontRef>
        </p:style>
      </p:cxnSp>
      <p:pic>
        <p:nvPicPr>
          <p:cNvPr id="6" name="Image 13" descr="LOGO_AMU_RV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2330" y="1009651"/>
            <a:ext cx="2339340" cy="803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a:xfrm>
            <a:off x="317500" y="61913"/>
            <a:ext cx="1582738" cy="4202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3" name="Espace réservé du texte 2"/>
          <p:cNvSpPr>
            <a:spLocks noGrp="1"/>
          </p:cNvSpPr>
          <p:nvPr>
            <p:ph type="body" idx="1"/>
          </p:nvPr>
        </p:nvSpPr>
        <p:spPr>
          <a:xfrm>
            <a:off x="722313" y="308714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2" name="Titre 1"/>
          <p:cNvSpPr>
            <a:spLocks noGrp="1"/>
          </p:cNvSpPr>
          <p:nvPr>
            <p:ph type="title"/>
          </p:nvPr>
        </p:nvSpPr>
        <p:spPr>
          <a:xfrm>
            <a:off x="722313" y="2179746"/>
            <a:ext cx="7772400" cy="1354970"/>
          </a:xfrm>
          <a:prstGeom prst="rect">
            <a:avLst/>
          </a:prstGeom>
        </p:spPr>
        <p:txBody>
          <a:bodyPr>
            <a:normAutofit/>
          </a:bodyPr>
          <a:lstStyle>
            <a:lvl1pPr algn="ctr">
              <a:defRPr sz="4000" b="1" cap="none"/>
            </a:lvl1pPr>
          </a:lstStyle>
          <a:p>
            <a:r>
              <a:rPr lang="fr-FR" smtClean="0"/>
              <a:t>Modifiez le style du titre</a:t>
            </a:r>
            <a:endParaRPr lang="fr-FR" dirty="0"/>
          </a:p>
        </p:txBody>
      </p:sp>
      <p:sp>
        <p:nvSpPr>
          <p:cNvPr id="8" name="Espace réservé du pied de page 14"/>
          <p:cNvSpPr>
            <a:spLocks noGrp="1"/>
          </p:cNvSpPr>
          <p:nvPr>
            <p:ph type="ftr" sz="quarter" idx="10"/>
          </p:nvPr>
        </p:nvSpPr>
        <p:spPr>
          <a:xfrm>
            <a:off x="1738314" y="127398"/>
            <a:ext cx="5667375" cy="301228"/>
          </a:xfrm>
        </p:spPr>
        <p:txBody>
          <a:bodyPr/>
          <a:lstStyle>
            <a:lvl1pPr algn="ctr">
              <a:defRPr/>
            </a:lvl1pPr>
          </a:lstStyle>
          <a:p>
            <a:pPr>
              <a:defRPr/>
            </a:pPr>
            <a:r>
              <a:rPr lang="fr-FR" smtClean="0"/>
              <a:t>Marseille, 29 novembre 2018</a:t>
            </a:r>
            <a:endParaRPr lang="fr-FR"/>
          </a:p>
        </p:txBody>
      </p:sp>
      <p:sp>
        <p:nvSpPr>
          <p:cNvPr id="9" name="Espace réservé du numéro de diapositive 15"/>
          <p:cNvSpPr>
            <a:spLocks noGrp="1"/>
          </p:cNvSpPr>
          <p:nvPr>
            <p:ph type="sldNum" sz="quarter" idx="11"/>
          </p:nvPr>
        </p:nvSpPr>
        <p:spPr/>
        <p:txBody>
          <a:bodyPr/>
          <a:lstStyle>
            <a:lvl1pPr>
              <a:defRPr/>
            </a:lvl1pPr>
          </a:lstStyle>
          <a:p>
            <a:pPr>
              <a:defRPr/>
            </a:pPr>
            <a:fld id="{721F9160-95F5-3A43-8F66-4DB16E9435EB}" type="slidenum">
              <a:rPr lang="fr-FR"/>
              <a:pPr>
                <a:defRPr/>
              </a:pPr>
              <a:t>‹N°›</a:t>
            </a:fld>
            <a:endParaRPr lang="fr-FR"/>
          </a:p>
        </p:txBody>
      </p:sp>
      <p:sp>
        <p:nvSpPr>
          <p:cNvPr id="12" name="Rectangle 11"/>
          <p:cNvSpPr/>
          <p:nvPr userDrawn="1"/>
        </p:nvSpPr>
        <p:spPr>
          <a:xfrm>
            <a:off x="-1" y="545902"/>
            <a:ext cx="685801" cy="264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05349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Titre 12"/>
          <p:cNvSpPr>
            <a:spLocks noGrp="1"/>
          </p:cNvSpPr>
          <p:nvPr>
            <p:ph type="title"/>
          </p:nvPr>
        </p:nvSpPr>
        <p:spPr/>
        <p:txBody>
          <a:bodyPr/>
          <a:lstStyle/>
          <a:p>
            <a:r>
              <a:rPr lang="fr-FR" smtClean="0"/>
              <a:t>Modifiez le style du titre</a:t>
            </a:r>
            <a:endParaRPr lang="fr-FR" dirty="0"/>
          </a:p>
        </p:txBody>
      </p:sp>
      <p:sp>
        <p:nvSpPr>
          <p:cNvPr id="3"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4" name="Espace réservé du numéro de diapositive 12"/>
          <p:cNvSpPr>
            <a:spLocks noGrp="1"/>
          </p:cNvSpPr>
          <p:nvPr>
            <p:ph type="sldNum" sz="quarter" idx="11"/>
          </p:nvPr>
        </p:nvSpPr>
        <p:spPr/>
        <p:txBody>
          <a:bodyPr/>
          <a:lstStyle>
            <a:lvl1pPr>
              <a:defRPr/>
            </a:lvl1pPr>
          </a:lstStyle>
          <a:p>
            <a:pPr>
              <a:defRPr/>
            </a:pPr>
            <a:fld id="{DE0F2CC0-D350-5C4F-A4A1-968702356872}" type="slidenum">
              <a:rPr lang="fr-FR"/>
              <a:pPr>
                <a:defRPr/>
              </a:pPr>
              <a:t>‹N°›</a:t>
            </a:fld>
            <a:endParaRPr lang="fr-FR"/>
          </a:p>
        </p:txBody>
      </p:sp>
    </p:spTree>
    <p:extLst>
      <p:ext uri="{BB962C8B-B14F-4D97-AF65-F5344CB8AC3E}">
        <p14:creationId xmlns:p14="http://schemas.microsoft.com/office/powerpoint/2010/main" val="206245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Titre 12"/>
          <p:cNvSpPr>
            <a:spLocks noGrp="1"/>
          </p:cNvSpPr>
          <p:nvPr>
            <p:ph type="title"/>
          </p:nvPr>
        </p:nvSpPr>
        <p:spPr/>
        <p:txBody>
          <a:bodyPr/>
          <a:lstStyle/>
          <a:p>
            <a:r>
              <a:rPr lang="fr-FR" smtClean="0"/>
              <a:t>Modifiez le style du titre</a:t>
            </a:r>
            <a:endParaRPr lang="fr-FR"/>
          </a:p>
        </p:txBody>
      </p:sp>
      <p:sp>
        <p:nvSpPr>
          <p:cNvPr id="4" name="Espace réservé du pied de page 11"/>
          <p:cNvSpPr>
            <a:spLocks noGrp="1"/>
          </p:cNvSpPr>
          <p:nvPr>
            <p:ph type="ftr" sz="quarter" idx="10"/>
          </p:nvPr>
        </p:nvSpPr>
        <p:spPr/>
        <p:txBody>
          <a:bodyPr/>
          <a:lstStyle>
            <a:lvl1pPr>
              <a:defRPr/>
            </a:lvl1pPr>
          </a:lstStyle>
          <a:p>
            <a:pPr>
              <a:defRPr/>
            </a:pPr>
            <a:r>
              <a:rPr lang="fr-FR" smtClean="0"/>
              <a:t>Marseille, 29 novembre 2018</a:t>
            </a:r>
          </a:p>
        </p:txBody>
      </p:sp>
      <p:sp>
        <p:nvSpPr>
          <p:cNvPr id="5" name="Espace réservé du numéro de diapositive 12"/>
          <p:cNvSpPr>
            <a:spLocks noGrp="1"/>
          </p:cNvSpPr>
          <p:nvPr>
            <p:ph type="sldNum" sz="quarter" idx="11"/>
          </p:nvPr>
        </p:nvSpPr>
        <p:spPr/>
        <p:txBody>
          <a:bodyPr/>
          <a:lstStyle>
            <a:lvl1pPr>
              <a:defRPr/>
            </a:lvl1pPr>
          </a:lstStyle>
          <a:p>
            <a:pPr>
              <a:defRPr/>
            </a:pPr>
            <a:fld id="{1105F73E-D302-7A49-9D49-5CFFB39DEAD8}" type="slidenum">
              <a:rPr lang="fr-FR"/>
              <a:pPr>
                <a:defRPr/>
              </a:pPr>
              <a:t>‹N°›</a:t>
            </a:fld>
            <a:endParaRPr lang="fr-FR"/>
          </a:p>
        </p:txBody>
      </p:sp>
    </p:spTree>
    <p:extLst>
      <p:ext uri="{BB962C8B-B14F-4D97-AF65-F5344CB8AC3E}">
        <p14:creationId xmlns:p14="http://schemas.microsoft.com/office/powerpoint/2010/main" val="39367425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3" name="Titre 12"/>
          <p:cNvSpPr>
            <a:spLocks noGrp="1"/>
          </p:cNvSpPr>
          <p:nvPr>
            <p:ph type="title"/>
          </p:nvPr>
        </p:nvSpPr>
        <p:spPr/>
        <p:txBody>
          <a:bodyPr/>
          <a:lstStyle/>
          <a:p>
            <a:r>
              <a:rPr lang="fr-FR" smtClean="0"/>
              <a:t>Modifiez le style du titre</a:t>
            </a:r>
            <a:endParaRPr lang="fr-FR"/>
          </a:p>
        </p:txBody>
      </p:sp>
      <p:sp>
        <p:nvSpPr>
          <p:cNvPr id="3"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4" name="Espace réservé du numéro de diapositive 12"/>
          <p:cNvSpPr>
            <a:spLocks noGrp="1"/>
          </p:cNvSpPr>
          <p:nvPr>
            <p:ph type="sldNum" sz="quarter" idx="11"/>
          </p:nvPr>
        </p:nvSpPr>
        <p:spPr/>
        <p:txBody>
          <a:bodyPr/>
          <a:lstStyle>
            <a:lvl1pPr>
              <a:defRPr/>
            </a:lvl1pPr>
          </a:lstStyle>
          <a:p>
            <a:pPr>
              <a:defRPr/>
            </a:pPr>
            <a:fld id="{64907555-CBA5-0047-88BE-4AF3BB82ECE4}" type="slidenum">
              <a:rPr lang="fr-FR"/>
              <a:pPr>
                <a:defRPr/>
              </a:pPr>
              <a:t>‹N°›</a:t>
            </a:fld>
            <a:endParaRPr lang="fr-FR"/>
          </a:p>
        </p:txBody>
      </p:sp>
    </p:spTree>
    <p:extLst>
      <p:ext uri="{BB962C8B-B14F-4D97-AF65-F5344CB8AC3E}">
        <p14:creationId xmlns:p14="http://schemas.microsoft.com/office/powerpoint/2010/main" val="363952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1" y="1200151"/>
            <a:ext cx="3741969" cy="3394472"/>
          </a:xfrm>
        </p:spPr>
        <p:txBody>
          <a:bodyPr lIns="0" tIns="0" rIns="0" bIns="0">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1" y="1200151"/>
            <a:ext cx="3741969" cy="3394472"/>
          </a:xfrm>
        </p:spPr>
        <p:txBody>
          <a:bodyPr lIns="0" rIns="0" bIns="0">
            <a:no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Titre 15"/>
          <p:cNvSpPr>
            <a:spLocks noGrp="1"/>
          </p:cNvSpPr>
          <p:nvPr>
            <p:ph type="title"/>
          </p:nvPr>
        </p:nvSpPr>
        <p:spPr/>
        <p:txBody>
          <a:bodyPr/>
          <a:lstStyle/>
          <a:p>
            <a:r>
              <a:rPr lang="fr-FR" smtClean="0"/>
              <a:t>Modifiez le style du titre</a:t>
            </a:r>
            <a:endParaRPr lang="fr-FR"/>
          </a:p>
        </p:txBody>
      </p:sp>
      <p:sp>
        <p:nvSpPr>
          <p:cNvPr id="5"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6" name="Espace réservé du numéro de diapositive 12"/>
          <p:cNvSpPr>
            <a:spLocks noGrp="1"/>
          </p:cNvSpPr>
          <p:nvPr>
            <p:ph type="sldNum" sz="quarter" idx="11"/>
          </p:nvPr>
        </p:nvSpPr>
        <p:spPr/>
        <p:txBody>
          <a:bodyPr/>
          <a:lstStyle>
            <a:lvl1pPr>
              <a:defRPr/>
            </a:lvl1pPr>
          </a:lstStyle>
          <a:p>
            <a:pPr>
              <a:defRPr/>
            </a:pPr>
            <a:fld id="{FA3E08B6-E9BE-D942-B2DA-2F979D281752}" type="slidenum">
              <a:rPr lang="fr-FR"/>
              <a:pPr>
                <a:defRPr/>
              </a:pPr>
              <a:t>‹N°›</a:t>
            </a:fld>
            <a:endParaRPr lang="fr-FR"/>
          </a:p>
        </p:txBody>
      </p:sp>
    </p:spTree>
    <p:extLst>
      <p:ext uri="{BB962C8B-B14F-4D97-AF65-F5344CB8AC3E}">
        <p14:creationId xmlns:p14="http://schemas.microsoft.com/office/powerpoint/2010/main" val="141626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151335"/>
            <a:ext cx="4040188" cy="479822"/>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631156"/>
            <a:ext cx="4040188" cy="2963466"/>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6" y="1151335"/>
            <a:ext cx="4041775" cy="479822"/>
          </a:xfrm>
        </p:spPr>
        <p:txBody>
          <a:bodyPr anchor="b">
            <a:no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21" name="Titre 20"/>
          <p:cNvSpPr>
            <a:spLocks noGrp="1"/>
          </p:cNvSpPr>
          <p:nvPr>
            <p:ph type="title"/>
          </p:nvPr>
        </p:nvSpPr>
        <p:spPr/>
        <p:txBody>
          <a:bodyPr/>
          <a:lstStyle/>
          <a:p>
            <a:r>
              <a:rPr lang="fr-FR" smtClean="0"/>
              <a:t>Modifiez le style du titre</a:t>
            </a:r>
            <a:endParaRPr lang="fr-FR"/>
          </a:p>
        </p:txBody>
      </p:sp>
      <p:sp>
        <p:nvSpPr>
          <p:cNvPr id="7"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8" name="Espace réservé du numéro de diapositive 12"/>
          <p:cNvSpPr>
            <a:spLocks noGrp="1"/>
          </p:cNvSpPr>
          <p:nvPr>
            <p:ph type="sldNum" sz="quarter" idx="11"/>
          </p:nvPr>
        </p:nvSpPr>
        <p:spPr/>
        <p:txBody>
          <a:bodyPr/>
          <a:lstStyle>
            <a:lvl1pPr>
              <a:defRPr/>
            </a:lvl1pPr>
          </a:lstStyle>
          <a:p>
            <a:pPr>
              <a:defRPr/>
            </a:pPr>
            <a:fld id="{A14FB542-72F1-AF43-9406-37DC7932295C}" type="slidenum">
              <a:rPr lang="fr-FR"/>
              <a:pPr>
                <a:defRPr/>
              </a:pPr>
              <a:t>‹N°›</a:t>
            </a:fld>
            <a:endParaRPr lang="fr-FR"/>
          </a:p>
        </p:txBody>
      </p:sp>
    </p:spTree>
    <p:extLst>
      <p:ext uri="{BB962C8B-B14F-4D97-AF65-F5344CB8AC3E}">
        <p14:creationId xmlns:p14="http://schemas.microsoft.com/office/powerpoint/2010/main" val="172821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smtClean="0"/>
              <a:t>Modifiez le style du titre</a:t>
            </a:r>
            <a:endParaRPr lang="fr-FR"/>
          </a:p>
        </p:txBody>
      </p:sp>
      <p:sp>
        <p:nvSpPr>
          <p:cNvPr id="3"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4" name="Espace réservé du numéro de diapositive 12"/>
          <p:cNvSpPr>
            <a:spLocks noGrp="1"/>
          </p:cNvSpPr>
          <p:nvPr>
            <p:ph type="sldNum" sz="quarter" idx="11"/>
          </p:nvPr>
        </p:nvSpPr>
        <p:spPr/>
        <p:txBody>
          <a:bodyPr/>
          <a:lstStyle>
            <a:lvl1pPr>
              <a:defRPr/>
            </a:lvl1pPr>
          </a:lstStyle>
          <a:p>
            <a:pPr>
              <a:defRPr/>
            </a:pPr>
            <a:fld id="{9EB8FC03-F3A1-944C-90A9-4E4D12AE8EC4}" type="slidenum">
              <a:rPr lang="fr-FR"/>
              <a:pPr>
                <a:defRPr/>
              </a:pPr>
              <a:t>‹N°›</a:t>
            </a:fld>
            <a:endParaRPr lang="fr-FR"/>
          </a:p>
        </p:txBody>
      </p:sp>
    </p:spTree>
    <p:extLst>
      <p:ext uri="{BB962C8B-B14F-4D97-AF65-F5344CB8AC3E}">
        <p14:creationId xmlns:p14="http://schemas.microsoft.com/office/powerpoint/2010/main" val="344622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pied de page 11"/>
          <p:cNvSpPr>
            <a:spLocks noGrp="1"/>
          </p:cNvSpPr>
          <p:nvPr>
            <p:ph type="ftr" sz="quarter" idx="10"/>
          </p:nvPr>
        </p:nvSpPr>
        <p:spPr/>
        <p:txBody>
          <a:bodyPr/>
          <a:lstStyle>
            <a:lvl1pPr>
              <a:defRPr/>
            </a:lvl1pPr>
          </a:lstStyle>
          <a:p>
            <a:pPr>
              <a:defRPr/>
            </a:pPr>
            <a:r>
              <a:rPr lang="fr-FR" smtClean="0"/>
              <a:t>Marseille, 29 novembre 2018</a:t>
            </a:r>
            <a:endParaRPr lang="fr-FR"/>
          </a:p>
        </p:txBody>
      </p:sp>
      <p:sp>
        <p:nvSpPr>
          <p:cNvPr id="3" name="Espace réservé du numéro de diapositive 12"/>
          <p:cNvSpPr>
            <a:spLocks noGrp="1"/>
          </p:cNvSpPr>
          <p:nvPr>
            <p:ph type="sldNum" sz="quarter" idx="11"/>
          </p:nvPr>
        </p:nvSpPr>
        <p:spPr/>
        <p:txBody>
          <a:bodyPr/>
          <a:lstStyle>
            <a:lvl1pPr>
              <a:defRPr/>
            </a:lvl1pPr>
          </a:lstStyle>
          <a:p>
            <a:pPr>
              <a:defRPr/>
            </a:pPr>
            <a:fld id="{BA74C39F-01C2-E142-A242-98DFD306E142}" type="slidenum">
              <a:rPr lang="fr-FR"/>
              <a:pPr>
                <a:defRPr/>
              </a:pPr>
              <a:t>‹N°›</a:t>
            </a:fld>
            <a:endParaRPr lang="fr-FR"/>
          </a:p>
        </p:txBody>
      </p:sp>
      <p:sp>
        <p:nvSpPr>
          <p:cNvPr id="4" name="Rectangle 3"/>
          <p:cNvSpPr/>
          <p:nvPr userDrawn="1"/>
        </p:nvSpPr>
        <p:spPr>
          <a:xfrm>
            <a:off x="-1" y="545902"/>
            <a:ext cx="685801" cy="264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559401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2" name="Group 9"/>
          <p:cNvGrpSpPr>
            <a:grpSpLocks/>
          </p:cNvGrpSpPr>
          <p:nvPr/>
        </p:nvGrpSpPr>
        <p:grpSpPr bwMode="auto">
          <a:xfrm rot="5400000">
            <a:off x="-1550350" y="2271396"/>
            <a:ext cx="4436475" cy="1007314"/>
            <a:chOff x="3353" y="7829"/>
            <a:chExt cx="5198" cy="1180"/>
          </a:xfrm>
          <a:solidFill>
            <a:srgbClr val="E7E8E8"/>
          </a:solidFill>
        </p:grpSpPr>
        <p:sp>
          <p:nvSpPr>
            <p:cNvPr id="23" name="Freeform 10"/>
            <p:cNvSpPr>
              <a:spLocks/>
            </p:cNvSpPr>
            <p:nvPr/>
          </p:nvSpPr>
          <p:spPr bwMode="auto">
            <a:xfrm>
              <a:off x="3353" y="7829"/>
              <a:ext cx="5198" cy="1180"/>
            </a:xfrm>
            <a:custGeom>
              <a:avLst/>
              <a:gdLst>
                <a:gd name="T0" fmla="+- 0 3410 3353"/>
                <a:gd name="T1" fmla="*/ T0 w 5198"/>
                <a:gd name="T2" fmla="+- 0 7831 7829"/>
                <a:gd name="T3" fmla="*/ 7831 h 1180"/>
                <a:gd name="T4" fmla="+- 0 3358 3353"/>
                <a:gd name="T5" fmla="*/ T4 w 5198"/>
                <a:gd name="T6" fmla="+- 0 7907 7829"/>
                <a:gd name="T7" fmla="*/ 7907 h 1180"/>
                <a:gd name="T8" fmla="+- 0 3356 3353"/>
                <a:gd name="T9" fmla="*/ T8 w 5198"/>
                <a:gd name="T10" fmla="+- 0 7989 7829"/>
                <a:gd name="T11" fmla="*/ 7989 h 1180"/>
                <a:gd name="T12" fmla="+- 0 3430 3353"/>
                <a:gd name="T13" fmla="*/ T12 w 5198"/>
                <a:gd name="T14" fmla="+- 0 8103 7829"/>
                <a:gd name="T15" fmla="*/ 8103 h 1180"/>
                <a:gd name="T16" fmla="+- 0 3464 3353"/>
                <a:gd name="T17" fmla="*/ T16 w 5198"/>
                <a:gd name="T18" fmla="+- 0 8133 7829"/>
                <a:gd name="T19" fmla="*/ 8133 h 1180"/>
                <a:gd name="T20" fmla="+- 0 3499 3353"/>
                <a:gd name="T21" fmla="*/ T20 w 5198"/>
                <a:gd name="T22" fmla="+- 0 8163 7829"/>
                <a:gd name="T23" fmla="*/ 8163 h 1180"/>
                <a:gd name="T24" fmla="+- 0 3522 3353"/>
                <a:gd name="T25" fmla="*/ T24 w 5198"/>
                <a:gd name="T26" fmla="+- 0 8181 7829"/>
                <a:gd name="T27" fmla="*/ 8181 h 1180"/>
                <a:gd name="T28" fmla="+- 0 3547 3353"/>
                <a:gd name="T29" fmla="*/ T28 w 5198"/>
                <a:gd name="T30" fmla="+- 0 8201 7829"/>
                <a:gd name="T31" fmla="*/ 8201 h 1180"/>
                <a:gd name="T32" fmla="+- 0 3575 3353"/>
                <a:gd name="T33" fmla="*/ T32 w 5198"/>
                <a:gd name="T34" fmla="+- 0 8223 7829"/>
                <a:gd name="T35" fmla="*/ 8223 h 1180"/>
                <a:gd name="T36" fmla="+- 0 3605 3353"/>
                <a:gd name="T37" fmla="*/ T36 w 5198"/>
                <a:gd name="T38" fmla="+- 0 8245 7829"/>
                <a:gd name="T39" fmla="*/ 8245 h 1180"/>
                <a:gd name="T40" fmla="+- 0 3674 3353"/>
                <a:gd name="T41" fmla="*/ T40 w 5198"/>
                <a:gd name="T42" fmla="+- 0 8293 7829"/>
                <a:gd name="T43" fmla="*/ 8293 h 1180"/>
                <a:gd name="T44" fmla="+- 0 3732 3353"/>
                <a:gd name="T45" fmla="*/ T44 w 5198"/>
                <a:gd name="T46" fmla="+- 0 8331 7829"/>
                <a:gd name="T47" fmla="*/ 8331 h 1180"/>
                <a:gd name="T48" fmla="+- 0 3775 3353"/>
                <a:gd name="T49" fmla="*/ T48 w 5198"/>
                <a:gd name="T50" fmla="+- 0 8357 7829"/>
                <a:gd name="T51" fmla="*/ 8357 h 1180"/>
                <a:gd name="T52" fmla="+- 0 3970 3353"/>
                <a:gd name="T53" fmla="*/ T52 w 5198"/>
                <a:gd name="T54" fmla="+- 0 8473 7829"/>
                <a:gd name="T55" fmla="*/ 8473 h 1180"/>
                <a:gd name="T56" fmla="+- 0 4039 3353"/>
                <a:gd name="T57" fmla="*/ T56 w 5198"/>
                <a:gd name="T58" fmla="+- 0 8511 7829"/>
                <a:gd name="T59" fmla="*/ 8511 h 1180"/>
                <a:gd name="T60" fmla="+- 0 4420 3353"/>
                <a:gd name="T61" fmla="*/ T60 w 5198"/>
                <a:gd name="T62" fmla="+- 0 8697 7829"/>
                <a:gd name="T63" fmla="*/ 8697 h 1180"/>
                <a:gd name="T64" fmla="+- 0 4801 3353"/>
                <a:gd name="T65" fmla="*/ T64 w 5198"/>
                <a:gd name="T66" fmla="+- 0 8841 7829"/>
                <a:gd name="T67" fmla="*/ 8841 h 1180"/>
                <a:gd name="T68" fmla="+- 0 5012 3353"/>
                <a:gd name="T69" fmla="*/ T68 w 5198"/>
                <a:gd name="T70" fmla="+- 0 8899 7829"/>
                <a:gd name="T71" fmla="*/ 8899 h 1180"/>
                <a:gd name="T72" fmla="+- 0 5154 3353"/>
                <a:gd name="T73" fmla="*/ T72 w 5198"/>
                <a:gd name="T74" fmla="+- 0 8933 7829"/>
                <a:gd name="T75" fmla="*/ 8933 h 1180"/>
                <a:gd name="T76" fmla="+- 0 5225 3353"/>
                <a:gd name="T77" fmla="*/ T76 w 5198"/>
                <a:gd name="T78" fmla="+- 0 8947 7829"/>
                <a:gd name="T79" fmla="*/ 8947 h 1180"/>
                <a:gd name="T80" fmla="+- 0 5408 3353"/>
                <a:gd name="T81" fmla="*/ T80 w 5198"/>
                <a:gd name="T82" fmla="+- 0 8975 7829"/>
                <a:gd name="T83" fmla="*/ 8975 h 1180"/>
                <a:gd name="T84" fmla="+- 0 5559 3353"/>
                <a:gd name="T85" fmla="*/ T84 w 5198"/>
                <a:gd name="T86" fmla="+- 0 8993 7829"/>
                <a:gd name="T87" fmla="*/ 8993 h 1180"/>
                <a:gd name="T88" fmla="+- 0 5636 3353"/>
                <a:gd name="T89" fmla="*/ T88 w 5198"/>
                <a:gd name="T90" fmla="+- 0 8999 7829"/>
                <a:gd name="T91" fmla="*/ 8999 h 1180"/>
                <a:gd name="T92" fmla="+- 0 6077 3353"/>
                <a:gd name="T93" fmla="*/ T92 w 5198"/>
                <a:gd name="T94" fmla="+- 0 9009 7829"/>
                <a:gd name="T95" fmla="*/ 9009 h 1180"/>
                <a:gd name="T96" fmla="+- 0 6506 3353"/>
                <a:gd name="T97" fmla="*/ T96 w 5198"/>
                <a:gd name="T98" fmla="+- 0 8975 7829"/>
                <a:gd name="T99" fmla="*/ 8975 h 1180"/>
                <a:gd name="T100" fmla="+- 0 6690 3353"/>
                <a:gd name="T101" fmla="*/ T100 w 5198"/>
                <a:gd name="T102" fmla="+- 0 8943 7829"/>
                <a:gd name="T103" fmla="*/ 8943 h 1180"/>
                <a:gd name="T104" fmla="+- 0 6903 3353"/>
                <a:gd name="T105" fmla="*/ T104 w 5198"/>
                <a:gd name="T106" fmla="+- 0 8897 7829"/>
                <a:gd name="T107" fmla="*/ 8897 h 1180"/>
                <a:gd name="T108" fmla="+- 0 7179 3353"/>
                <a:gd name="T109" fmla="*/ T108 w 5198"/>
                <a:gd name="T110" fmla="+- 0 8813 7829"/>
                <a:gd name="T111" fmla="*/ 8813 h 1180"/>
                <a:gd name="T112" fmla="+- 0 7247 3353"/>
                <a:gd name="T113" fmla="*/ T112 w 5198"/>
                <a:gd name="T114" fmla="+- 0 8789 7829"/>
                <a:gd name="T115" fmla="*/ 8789 h 1180"/>
                <a:gd name="T116" fmla="+- 0 7348 3353"/>
                <a:gd name="T117" fmla="*/ T116 w 5198"/>
                <a:gd name="T118" fmla="+- 0 8751 7829"/>
                <a:gd name="T119" fmla="*/ 8751 h 1180"/>
                <a:gd name="T120" fmla="+- 0 7448 3353"/>
                <a:gd name="T121" fmla="*/ T120 w 5198"/>
                <a:gd name="T122" fmla="+- 0 8711 7829"/>
                <a:gd name="T123" fmla="*/ 8711 h 1180"/>
                <a:gd name="T124" fmla="+- 0 7515 3353"/>
                <a:gd name="T125" fmla="*/ T124 w 5198"/>
                <a:gd name="T126" fmla="+- 0 8681 7829"/>
                <a:gd name="T127" fmla="*/ 8681 h 1180"/>
                <a:gd name="T128" fmla="+- 0 7825 3353"/>
                <a:gd name="T129" fmla="*/ T128 w 5198"/>
                <a:gd name="T130" fmla="+- 0 8529 7829"/>
                <a:gd name="T131" fmla="*/ 8529 h 1180"/>
                <a:gd name="T132" fmla="+- 0 5856 3353"/>
                <a:gd name="T133" fmla="*/ T132 w 5198"/>
                <a:gd name="T134" fmla="+- 0 8483 7829"/>
                <a:gd name="T135" fmla="*/ 8483 h 1180"/>
                <a:gd name="T136" fmla="+- 0 5759 3353"/>
                <a:gd name="T137" fmla="*/ T136 w 5198"/>
                <a:gd name="T138" fmla="+- 0 8481 7829"/>
                <a:gd name="T139" fmla="*/ 8481 h 1180"/>
                <a:gd name="T140" fmla="+- 0 5616 3353"/>
                <a:gd name="T141" fmla="*/ T140 w 5198"/>
                <a:gd name="T142" fmla="+- 0 8473 7829"/>
                <a:gd name="T143" fmla="*/ 8473 h 1180"/>
                <a:gd name="T144" fmla="+- 0 5428 3353"/>
                <a:gd name="T145" fmla="*/ T144 w 5198"/>
                <a:gd name="T146" fmla="+- 0 8455 7829"/>
                <a:gd name="T147" fmla="*/ 8455 h 1180"/>
                <a:gd name="T148" fmla="+- 0 5290 3353"/>
                <a:gd name="T149" fmla="*/ T148 w 5198"/>
                <a:gd name="T150" fmla="+- 0 8439 7829"/>
                <a:gd name="T151" fmla="*/ 8439 h 1180"/>
                <a:gd name="T152" fmla="+- 0 5199 3353"/>
                <a:gd name="T153" fmla="*/ T152 w 5198"/>
                <a:gd name="T154" fmla="+- 0 8425 7829"/>
                <a:gd name="T155" fmla="*/ 8425 h 1180"/>
                <a:gd name="T156" fmla="+- 0 5065 3353"/>
                <a:gd name="T157" fmla="*/ T156 w 5198"/>
                <a:gd name="T158" fmla="+- 0 8399 7829"/>
                <a:gd name="T159" fmla="*/ 8399 h 1180"/>
                <a:gd name="T160" fmla="+- 0 4934 3353"/>
                <a:gd name="T161" fmla="*/ T160 w 5198"/>
                <a:gd name="T162" fmla="+- 0 8371 7829"/>
                <a:gd name="T163" fmla="*/ 8371 h 1180"/>
                <a:gd name="T164" fmla="+- 0 4729 3353"/>
                <a:gd name="T165" fmla="*/ T164 w 5198"/>
                <a:gd name="T166" fmla="+- 0 8323 7829"/>
                <a:gd name="T167" fmla="*/ 8323 h 1180"/>
                <a:gd name="T168" fmla="+- 0 4509 3353"/>
                <a:gd name="T169" fmla="*/ T168 w 5198"/>
                <a:gd name="T170" fmla="+- 0 8263 7829"/>
                <a:gd name="T171" fmla="*/ 8263 h 1180"/>
                <a:gd name="T172" fmla="+- 0 4408 3353"/>
                <a:gd name="T173" fmla="*/ T172 w 5198"/>
                <a:gd name="T174" fmla="+- 0 8231 7829"/>
                <a:gd name="T175" fmla="*/ 8231 h 1180"/>
                <a:gd name="T176" fmla="+- 0 4345 3353"/>
                <a:gd name="T177" fmla="*/ T176 w 5198"/>
                <a:gd name="T178" fmla="+- 0 8209 7829"/>
                <a:gd name="T179" fmla="*/ 8209 h 1180"/>
                <a:gd name="T180" fmla="+- 0 4284 3353"/>
                <a:gd name="T181" fmla="*/ T180 w 5198"/>
                <a:gd name="T182" fmla="+- 0 8187 7829"/>
                <a:gd name="T183" fmla="*/ 8187 h 1180"/>
                <a:gd name="T184" fmla="+- 0 4225 3353"/>
                <a:gd name="T185" fmla="*/ T184 w 5198"/>
                <a:gd name="T186" fmla="+- 0 8165 7829"/>
                <a:gd name="T187" fmla="*/ 8165 h 1180"/>
                <a:gd name="T188" fmla="+- 0 4138 3353"/>
                <a:gd name="T189" fmla="*/ T188 w 5198"/>
                <a:gd name="T190" fmla="+- 0 8131 7829"/>
                <a:gd name="T191" fmla="*/ 8131 h 1180"/>
                <a:gd name="T192" fmla="+- 0 3934 3353"/>
                <a:gd name="T193" fmla="*/ T192 w 5198"/>
                <a:gd name="T194" fmla="+- 0 8049 7829"/>
                <a:gd name="T195" fmla="*/ 8049 h 1180"/>
                <a:gd name="T196" fmla="+- 0 3846 3353"/>
                <a:gd name="T197" fmla="*/ T196 w 5198"/>
                <a:gd name="T198" fmla="+- 0 8011 7829"/>
                <a:gd name="T199" fmla="*/ 8011 h 1180"/>
                <a:gd name="T200" fmla="+- 0 3757 3353"/>
                <a:gd name="T201" fmla="*/ T200 w 5198"/>
                <a:gd name="T202" fmla="+- 0 7971 7829"/>
                <a:gd name="T203" fmla="*/ 7971 h 1180"/>
                <a:gd name="T204" fmla="+- 0 3638 3353"/>
                <a:gd name="T205" fmla="*/ T204 w 5198"/>
                <a:gd name="T206" fmla="+- 0 7917 7829"/>
                <a:gd name="T207" fmla="*/ 7917 h 1180"/>
                <a:gd name="T208" fmla="+- 0 3587 3353"/>
                <a:gd name="T209" fmla="*/ T208 w 5198"/>
                <a:gd name="T210" fmla="+- 0 7893 7829"/>
                <a:gd name="T211" fmla="*/ 7893 h 1180"/>
                <a:gd name="T212" fmla="+- 0 3542 3353"/>
                <a:gd name="T213" fmla="*/ T212 w 5198"/>
                <a:gd name="T214" fmla="+- 0 7873 7829"/>
                <a:gd name="T215" fmla="*/ 7873 h 1180"/>
                <a:gd name="T216" fmla="+- 0 3503 3353"/>
                <a:gd name="T217" fmla="*/ T216 w 5198"/>
                <a:gd name="T218" fmla="+- 0 7857 7829"/>
                <a:gd name="T219" fmla="*/ 7857 h 1180"/>
                <a:gd name="T220" fmla="+- 0 3471 3353"/>
                <a:gd name="T221" fmla="*/ T220 w 5198"/>
                <a:gd name="T222" fmla="+- 0 7845 7829"/>
                <a:gd name="T223" fmla="*/ 7845 h 1180"/>
                <a:gd name="T224" fmla="+- 0 3445 3353"/>
                <a:gd name="T225" fmla="*/ T224 w 5198"/>
                <a:gd name="T226" fmla="+- 0 7837 7829"/>
                <a:gd name="T227" fmla="*/ 7837 h 1180"/>
                <a:gd name="T228" fmla="+- 0 3424 3353"/>
                <a:gd name="T229" fmla="*/ T228 w 5198"/>
                <a:gd name="T230" fmla="+- 0 7831 7829"/>
                <a:gd name="T231" fmla="*/ 7831 h 11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198" h="1180">
                  <a:moveTo>
                    <a:pt x="71" y="2"/>
                  </a:moveTo>
                  <a:lnTo>
                    <a:pt x="57" y="2"/>
                  </a:lnTo>
                  <a:lnTo>
                    <a:pt x="42" y="8"/>
                  </a:lnTo>
                  <a:lnTo>
                    <a:pt x="5" y="78"/>
                  </a:lnTo>
                  <a:lnTo>
                    <a:pt x="0" y="140"/>
                  </a:lnTo>
                  <a:lnTo>
                    <a:pt x="3" y="160"/>
                  </a:lnTo>
                  <a:lnTo>
                    <a:pt x="35" y="228"/>
                  </a:lnTo>
                  <a:lnTo>
                    <a:pt x="77" y="274"/>
                  </a:lnTo>
                  <a:lnTo>
                    <a:pt x="94" y="290"/>
                  </a:lnTo>
                  <a:lnTo>
                    <a:pt x="111" y="304"/>
                  </a:lnTo>
                  <a:lnTo>
                    <a:pt x="128" y="318"/>
                  </a:lnTo>
                  <a:lnTo>
                    <a:pt x="146" y="334"/>
                  </a:lnTo>
                  <a:lnTo>
                    <a:pt x="157" y="342"/>
                  </a:lnTo>
                  <a:lnTo>
                    <a:pt x="169" y="352"/>
                  </a:lnTo>
                  <a:lnTo>
                    <a:pt x="181" y="362"/>
                  </a:lnTo>
                  <a:lnTo>
                    <a:pt x="194" y="372"/>
                  </a:lnTo>
                  <a:lnTo>
                    <a:pt x="208" y="382"/>
                  </a:lnTo>
                  <a:lnTo>
                    <a:pt x="222" y="394"/>
                  </a:lnTo>
                  <a:lnTo>
                    <a:pt x="237" y="404"/>
                  </a:lnTo>
                  <a:lnTo>
                    <a:pt x="252" y="416"/>
                  </a:lnTo>
                  <a:lnTo>
                    <a:pt x="268" y="428"/>
                  </a:lnTo>
                  <a:lnTo>
                    <a:pt x="321" y="464"/>
                  </a:lnTo>
                  <a:lnTo>
                    <a:pt x="359" y="488"/>
                  </a:lnTo>
                  <a:lnTo>
                    <a:pt x="379" y="502"/>
                  </a:lnTo>
                  <a:lnTo>
                    <a:pt x="400" y="516"/>
                  </a:lnTo>
                  <a:lnTo>
                    <a:pt x="422" y="528"/>
                  </a:lnTo>
                  <a:lnTo>
                    <a:pt x="479" y="564"/>
                  </a:lnTo>
                  <a:lnTo>
                    <a:pt x="617" y="644"/>
                  </a:lnTo>
                  <a:lnTo>
                    <a:pt x="652" y="662"/>
                  </a:lnTo>
                  <a:lnTo>
                    <a:pt x="686" y="682"/>
                  </a:lnTo>
                  <a:lnTo>
                    <a:pt x="859" y="772"/>
                  </a:lnTo>
                  <a:lnTo>
                    <a:pt x="1067" y="868"/>
                  </a:lnTo>
                  <a:lnTo>
                    <a:pt x="1274" y="952"/>
                  </a:lnTo>
                  <a:lnTo>
                    <a:pt x="1448" y="1012"/>
                  </a:lnTo>
                  <a:lnTo>
                    <a:pt x="1624" y="1062"/>
                  </a:lnTo>
                  <a:lnTo>
                    <a:pt x="1659" y="1070"/>
                  </a:lnTo>
                  <a:lnTo>
                    <a:pt x="1695" y="1080"/>
                  </a:lnTo>
                  <a:lnTo>
                    <a:pt x="1801" y="1104"/>
                  </a:lnTo>
                  <a:lnTo>
                    <a:pt x="1837" y="1110"/>
                  </a:lnTo>
                  <a:lnTo>
                    <a:pt x="1872" y="1118"/>
                  </a:lnTo>
                  <a:lnTo>
                    <a:pt x="2018" y="1142"/>
                  </a:lnTo>
                  <a:lnTo>
                    <a:pt x="2055" y="1146"/>
                  </a:lnTo>
                  <a:lnTo>
                    <a:pt x="2092" y="1152"/>
                  </a:lnTo>
                  <a:lnTo>
                    <a:pt x="2206" y="1164"/>
                  </a:lnTo>
                  <a:lnTo>
                    <a:pt x="2244" y="1166"/>
                  </a:lnTo>
                  <a:lnTo>
                    <a:pt x="2283" y="1170"/>
                  </a:lnTo>
                  <a:lnTo>
                    <a:pt x="2480" y="1180"/>
                  </a:lnTo>
                  <a:lnTo>
                    <a:pt x="2724" y="1180"/>
                  </a:lnTo>
                  <a:lnTo>
                    <a:pt x="2923" y="1170"/>
                  </a:lnTo>
                  <a:lnTo>
                    <a:pt x="3153" y="1146"/>
                  </a:lnTo>
                  <a:lnTo>
                    <a:pt x="3300" y="1122"/>
                  </a:lnTo>
                  <a:lnTo>
                    <a:pt x="3337" y="1114"/>
                  </a:lnTo>
                  <a:lnTo>
                    <a:pt x="3373" y="1108"/>
                  </a:lnTo>
                  <a:lnTo>
                    <a:pt x="3550" y="1068"/>
                  </a:lnTo>
                  <a:lnTo>
                    <a:pt x="3758" y="1008"/>
                  </a:lnTo>
                  <a:lnTo>
                    <a:pt x="3826" y="984"/>
                  </a:lnTo>
                  <a:lnTo>
                    <a:pt x="3860" y="974"/>
                  </a:lnTo>
                  <a:lnTo>
                    <a:pt x="3894" y="960"/>
                  </a:lnTo>
                  <a:lnTo>
                    <a:pt x="3961" y="936"/>
                  </a:lnTo>
                  <a:lnTo>
                    <a:pt x="3995" y="922"/>
                  </a:lnTo>
                  <a:lnTo>
                    <a:pt x="4028" y="910"/>
                  </a:lnTo>
                  <a:lnTo>
                    <a:pt x="4095" y="882"/>
                  </a:lnTo>
                  <a:lnTo>
                    <a:pt x="4128" y="866"/>
                  </a:lnTo>
                  <a:lnTo>
                    <a:pt x="4162" y="852"/>
                  </a:lnTo>
                  <a:lnTo>
                    <a:pt x="4332" y="772"/>
                  </a:lnTo>
                  <a:lnTo>
                    <a:pt x="4472" y="700"/>
                  </a:lnTo>
                  <a:lnTo>
                    <a:pt x="4554" y="654"/>
                  </a:lnTo>
                  <a:lnTo>
                    <a:pt x="2503" y="654"/>
                  </a:lnTo>
                  <a:lnTo>
                    <a:pt x="2455" y="652"/>
                  </a:lnTo>
                  <a:lnTo>
                    <a:pt x="2406" y="652"/>
                  </a:lnTo>
                  <a:lnTo>
                    <a:pt x="2358" y="648"/>
                  </a:lnTo>
                  <a:lnTo>
                    <a:pt x="2263" y="644"/>
                  </a:lnTo>
                  <a:lnTo>
                    <a:pt x="2121" y="632"/>
                  </a:lnTo>
                  <a:lnTo>
                    <a:pt x="2075" y="626"/>
                  </a:lnTo>
                  <a:lnTo>
                    <a:pt x="2029" y="622"/>
                  </a:lnTo>
                  <a:lnTo>
                    <a:pt x="1937" y="610"/>
                  </a:lnTo>
                  <a:lnTo>
                    <a:pt x="1891" y="602"/>
                  </a:lnTo>
                  <a:lnTo>
                    <a:pt x="1846" y="596"/>
                  </a:lnTo>
                  <a:lnTo>
                    <a:pt x="1756" y="580"/>
                  </a:lnTo>
                  <a:lnTo>
                    <a:pt x="1712" y="570"/>
                  </a:lnTo>
                  <a:lnTo>
                    <a:pt x="1667" y="562"/>
                  </a:lnTo>
                  <a:lnTo>
                    <a:pt x="1581" y="542"/>
                  </a:lnTo>
                  <a:lnTo>
                    <a:pt x="1538" y="534"/>
                  </a:lnTo>
                  <a:lnTo>
                    <a:pt x="1376" y="494"/>
                  </a:lnTo>
                  <a:lnTo>
                    <a:pt x="1263" y="464"/>
                  </a:lnTo>
                  <a:lnTo>
                    <a:pt x="1156" y="434"/>
                  </a:lnTo>
                  <a:lnTo>
                    <a:pt x="1121" y="422"/>
                  </a:lnTo>
                  <a:lnTo>
                    <a:pt x="1055" y="402"/>
                  </a:lnTo>
                  <a:lnTo>
                    <a:pt x="1023" y="392"/>
                  </a:lnTo>
                  <a:lnTo>
                    <a:pt x="992" y="380"/>
                  </a:lnTo>
                  <a:lnTo>
                    <a:pt x="961" y="370"/>
                  </a:lnTo>
                  <a:lnTo>
                    <a:pt x="931" y="358"/>
                  </a:lnTo>
                  <a:lnTo>
                    <a:pt x="902" y="348"/>
                  </a:lnTo>
                  <a:lnTo>
                    <a:pt x="872" y="336"/>
                  </a:lnTo>
                  <a:lnTo>
                    <a:pt x="843" y="326"/>
                  </a:lnTo>
                  <a:lnTo>
                    <a:pt x="785" y="302"/>
                  </a:lnTo>
                  <a:lnTo>
                    <a:pt x="756" y="292"/>
                  </a:lnTo>
                  <a:lnTo>
                    <a:pt x="581" y="220"/>
                  </a:lnTo>
                  <a:lnTo>
                    <a:pt x="552" y="206"/>
                  </a:lnTo>
                  <a:lnTo>
                    <a:pt x="493" y="182"/>
                  </a:lnTo>
                  <a:lnTo>
                    <a:pt x="434" y="154"/>
                  </a:lnTo>
                  <a:lnTo>
                    <a:pt x="404" y="142"/>
                  </a:lnTo>
                  <a:lnTo>
                    <a:pt x="314" y="100"/>
                  </a:lnTo>
                  <a:lnTo>
                    <a:pt x="285" y="88"/>
                  </a:lnTo>
                  <a:lnTo>
                    <a:pt x="259" y="76"/>
                  </a:lnTo>
                  <a:lnTo>
                    <a:pt x="234" y="64"/>
                  </a:lnTo>
                  <a:lnTo>
                    <a:pt x="210" y="54"/>
                  </a:lnTo>
                  <a:lnTo>
                    <a:pt x="189" y="44"/>
                  </a:lnTo>
                  <a:lnTo>
                    <a:pt x="169" y="36"/>
                  </a:lnTo>
                  <a:lnTo>
                    <a:pt x="150" y="28"/>
                  </a:lnTo>
                  <a:lnTo>
                    <a:pt x="133" y="22"/>
                  </a:lnTo>
                  <a:lnTo>
                    <a:pt x="118" y="16"/>
                  </a:lnTo>
                  <a:lnTo>
                    <a:pt x="104" y="12"/>
                  </a:lnTo>
                  <a:lnTo>
                    <a:pt x="92" y="8"/>
                  </a:lnTo>
                  <a:lnTo>
                    <a:pt x="81" y="4"/>
                  </a:lnTo>
                  <a:lnTo>
                    <a:pt x="71" y="2"/>
                  </a:lnTo>
                </a:path>
              </a:pathLst>
            </a:custGeom>
            <a:grpFill/>
            <a:ln w="9525">
              <a:solidFill>
                <a:srgbClr val="E7E8E8"/>
              </a:solidFill>
              <a:round/>
              <a:headEnd/>
              <a:tailEnd/>
            </a:ln>
          </p:spPr>
          <p:txBody>
            <a:bodyPr/>
            <a:lstStyle/>
            <a:p>
              <a:pPr>
                <a:defRPr/>
              </a:pPr>
              <a:endParaRPr lang="fr-FR"/>
            </a:p>
          </p:txBody>
        </p:sp>
        <p:sp>
          <p:nvSpPr>
            <p:cNvPr id="24" name="Freeform 11"/>
            <p:cNvSpPr>
              <a:spLocks/>
            </p:cNvSpPr>
            <p:nvPr/>
          </p:nvSpPr>
          <p:spPr bwMode="auto">
            <a:xfrm>
              <a:off x="3353" y="7829"/>
              <a:ext cx="5198" cy="1180"/>
            </a:xfrm>
            <a:custGeom>
              <a:avLst/>
              <a:gdLst>
                <a:gd name="T0" fmla="+- 0 8470 3353"/>
                <a:gd name="T1" fmla="*/ T0 w 5198"/>
                <a:gd name="T2" fmla="+- 0 7831 7829"/>
                <a:gd name="T3" fmla="*/ 7831 h 1180"/>
                <a:gd name="T4" fmla="+- 0 8452 3353"/>
                <a:gd name="T5" fmla="*/ T4 w 5198"/>
                <a:gd name="T6" fmla="+- 0 7837 7829"/>
                <a:gd name="T7" fmla="*/ 7837 h 1180"/>
                <a:gd name="T8" fmla="+- 0 8426 3353"/>
                <a:gd name="T9" fmla="*/ T8 w 5198"/>
                <a:gd name="T10" fmla="+- 0 7847 7829"/>
                <a:gd name="T11" fmla="*/ 7847 h 1180"/>
                <a:gd name="T12" fmla="+- 0 8391 3353"/>
                <a:gd name="T13" fmla="*/ T12 w 5198"/>
                <a:gd name="T14" fmla="+- 0 7863 7829"/>
                <a:gd name="T15" fmla="*/ 7863 h 1180"/>
                <a:gd name="T16" fmla="+- 0 8348 3353"/>
                <a:gd name="T17" fmla="*/ T16 w 5198"/>
                <a:gd name="T18" fmla="+- 0 7881 7829"/>
                <a:gd name="T19" fmla="*/ 7881 h 1180"/>
                <a:gd name="T20" fmla="+- 0 8297 3353"/>
                <a:gd name="T21" fmla="*/ T20 w 5198"/>
                <a:gd name="T22" fmla="+- 0 7905 7829"/>
                <a:gd name="T23" fmla="*/ 7905 h 1180"/>
                <a:gd name="T24" fmla="+- 0 8238 3353"/>
                <a:gd name="T25" fmla="*/ T24 w 5198"/>
                <a:gd name="T26" fmla="+- 0 7931 7829"/>
                <a:gd name="T27" fmla="*/ 7931 h 1180"/>
                <a:gd name="T28" fmla="+- 0 8153 3353"/>
                <a:gd name="T29" fmla="*/ T28 w 5198"/>
                <a:gd name="T30" fmla="+- 0 7971 7829"/>
                <a:gd name="T31" fmla="*/ 7971 h 1180"/>
                <a:gd name="T32" fmla="+- 0 8047 3353"/>
                <a:gd name="T33" fmla="*/ T32 w 5198"/>
                <a:gd name="T34" fmla="+- 0 8017 7829"/>
                <a:gd name="T35" fmla="*/ 8017 h 1180"/>
                <a:gd name="T36" fmla="+- 0 7964 3353"/>
                <a:gd name="T37" fmla="*/ T36 w 5198"/>
                <a:gd name="T38" fmla="+- 0 8051 7829"/>
                <a:gd name="T39" fmla="*/ 8051 h 1180"/>
                <a:gd name="T40" fmla="+- 0 7877 3353"/>
                <a:gd name="T41" fmla="*/ T40 w 5198"/>
                <a:gd name="T42" fmla="+- 0 8085 7829"/>
                <a:gd name="T43" fmla="*/ 8085 h 1180"/>
                <a:gd name="T44" fmla="+- 0 7788 3353"/>
                <a:gd name="T45" fmla="*/ T44 w 5198"/>
                <a:gd name="T46" fmla="+- 0 8119 7829"/>
                <a:gd name="T47" fmla="*/ 8119 h 1180"/>
                <a:gd name="T48" fmla="+- 0 7727 3353"/>
                <a:gd name="T49" fmla="*/ T48 w 5198"/>
                <a:gd name="T50" fmla="+- 0 8141 7829"/>
                <a:gd name="T51" fmla="*/ 8141 h 1180"/>
                <a:gd name="T52" fmla="+- 0 7567 3353"/>
                <a:gd name="T53" fmla="*/ T52 w 5198"/>
                <a:gd name="T54" fmla="+- 0 8199 7829"/>
                <a:gd name="T55" fmla="*/ 8199 h 1180"/>
                <a:gd name="T56" fmla="+- 0 7430 3353"/>
                <a:gd name="T57" fmla="*/ T56 w 5198"/>
                <a:gd name="T58" fmla="+- 0 8245 7829"/>
                <a:gd name="T59" fmla="*/ 8245 h 1180"/>
                <a:gd name="T60" fmla="+- 0 7321 3353"/>
                <a:gd name="T61" fmla="*/ T60 w 5198"/>
                <a:gd name="T62" fmla="+- 0 8279 7829"/>
                <a:gd name="T63" fmla="*/ 8279 h 1180"/>
                <a:gd name="T64" fmla="+- 0 7246 3353"/>
                <a:gd name="T65" fmla="*/ T64 w 5198"/>
                <a:gd name="T66" fmla="+- 0 8301 7829"/>
                <a:gd name="T67" fmla="*/ 8301 h 1180"/>
                <a:gd name="T68" fmla="+- 0 7128 3353"/>
                <a:gd name="T69" fmla="*/ T68 w 5198"/>
                <a:gd name="T70" fmla="+- 0 8333 7829"/>
                <a:gd name="T71" fmla="*/ 8333 h 1180"/>
                <a:gd name="T72" fmla="+- 0 6877 3353"/>
                <a:gd name="T73" fmla="*/ T72 w 5198"/>
                <a:gd name="T74" fmla="+- 0 8391 7829"/>
                <a:gd name="T75" fmla="*/ 8391 h 1180"/>
                <a:gd name="T76" fmla="+- 0 6656 3353"/>
                <a:gd name="T77" fmla="*/ T76 w 5198"/>
                <a:gd name="T78" fmla="+- 0 8433 7829"/>
                <a:gd name="T79" fmla="*/ 8433 h 1180"/>
                <a:gd name="T80" fmla="+- 0 6289 3353"/>
                <a:gd name="T81" fmla="*/ T80 w 5198"/>
                <a:gd name="T82" fmla="+- 0 8473 7829"/>
                <a:gd name="T83" fmla="*/ 8473 h 1180"/>
                <a:gd name="T84" fmla="+- 0 6195 3353"/>
                <a:gd name="T85" fmla="*/ T84 w 5198"/>
                <a:gd name="T86" fmla="+- 0 8479 7829"/>
                <a:gd name="T87" fmla="*/ 8479 h 1180"/>
                <a:gd name="T88" fmla="+- 0 6099 3353"/>
                <a:gd name="T89" fmla="*/ T88 w 5198"/>
                <a:gd name="T90" fmla="+- 0 8481 7829"/>
                <a:gd name="T91" fmla="*/ 8481 h 1180"/>
                <a:gd name="T92" fmla="+- 0 7907 3353"/>
                <a:gd name="T93" fmla="*/ T92 w 5198"/>
                <a:gd name="T94" fmla="+- 0 8483 7829"/>
                <a:gd name="T95" fmla="*/ 8483 h 1180"/>
                <a:gd name="T96" fmla="+- 0 8006 3353"/>
                <a:gd name="T97" fmla="*/ T96 w 5198"/>
                <a:gd name="T98" fmla="+- 0 8427 7829"/>
                <a:gd name="T99" fmla="*/ 8427 h 1180"/>
                <a:gd name="T100" fmla="+- 0 8081 3353"/>
                <a:gd name="T101" fmla="*/ T100 w 5198"/>
                <a:gd name="T102" fmla="+- 0 8385 7829"/>
                <a:gd name="T103" fmla="*/ 8385 h 1180"/>
                <a:gd name="T104" fmla="+- 0 8140 3353"/>
                <a:gd name="T105" fmla="*/ T104 w 5198"/>
                <a:gd name="T106" fmla="+- 0 8347 7829"/>
                <a:gd name="T107" fmla="*/ 8347 h 1180"/>
                <a:gd name="T108" fmla="+- 0 8181 3353"/>
                <a:gd name="T109" fmla="*/ T108 w 5198"/>
                <a:gd name="T110" fmla="+- 0 8321 7829"/>
                <a:gd name="T111" fmla="*/ 8321 h 1180"/>
                <a:gd name="T112" fmla="+- 0 8220 3353"/>
                <a:gd name="T113" fmla="*/ T112 w 5198"/>
                <a:gd name="T114" fmla="+- 0 8297 7829"/>
                <a:gd name="T115" fmla="*/ 8297 h 1180"/>
                <a:gd name="T116" fmla="+- 0 8256 3353"/>
                <a:gd name="T117" fmla="*/ T116 w 5198"/>
                <a:gd name="T118" fmla="+- 0 8271 7829"/>
                <a:gd name="T119" fmla="*/ 8271 h 1180"/>
                <a:gd name="T120" fmla="+- 0 8289 3353"/>
                <a:gd name="T121" fmla="*/ T120 w 5198"/>
                <a:gd name="T122" fmla="+- 0 8249 7829"/>
                <a:gd name="T123" fmla="*/ 8249 h 1180"/>
                <a:gd name="T124" fmla="+- 0 8320 3353"/>
                <a:gd name="T125" fmla="*/ T124 w 5198"/>
                <a:gd name="T126" fmla="+- 0 8227 7829"/>
                <a:gd name="T127" fmla="*/ 8227 h 1180"/>
                <a:gd name="T128" fmla="+- 0 8386 3353"/>
                <a:gd name="T129" fmla="*/ T128 w 5198"/>
                <a:gd name="T130" fmla="+- 0 8175 7829"/>
                <a:gd name="T131" fmla="*/ 8175 h 1180"/>
                <a:gd name="T132" fmla="+- 0 8423 3353"/>
                <a:gd name="T133" fmla="*/ T132 w 5198"/>
                <a:gd name="T134" fmla="+- 0 8143 7829"/>
                <a:gd name="T135" fmla="*/ 8143 h 1180"/>
                <a:gd name="T136" fmla="+- 0 8454 3353"/>
                <a:gd name="T137" fmla="*/ T136 w 5198"/>
                <a:gd name="T138" fmla="+- 0 8117 7829"/>
                <a:gd name="T139" fmla="*/ 8117 h 1180"/>
                <a:gd name="T140" fmla="+- 0 8510 3353"/>
                <a:gd name="T141" fmla="*/ T140 w 5198"/>
                <a:gd name="T142" fmla="+- 0 8057 7829"/>
                <a:gd name="T143" fmla="*/ 8057 h 1180"/>
                <a:gd name="T144" fmla="+- 0 8552 3353"/>
                <a:gd name="T145" fmla="*/ T144 w 5198"/>
                <a:gd name="T146" fmla="+- 0 7939 7829"/>
                <a:gd name="T147" fmla="*/ 7939 h 1180"/>
                <a:gd name="T148" fmla="+- 0 8525 3353"/>
                <a:gd name="T149" fmla="*/ T148 w 5198"/>
                <a:gd name="T150" fmla="+- 0 7849 7829"/>
                <a:gd name="T151" fmla="*/ 7849 h 1180"/>
                <a:gd name="T152" fmla="+- 0 8476 3353"/>
                <a:gd name="T153" fmla="*/ T152 w 5198"/>
                <a:gd name="T154" fmla="+- 0 7829 7829"/>
                <a:gd name="T155" fmla="*/ 7829 h 11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5198" h="1180">
                  <a:moveTo>
                    <a:pt x="5123" y="0"/>
                  </a:moveTo>
                  <a:lnTo>
                    <a:pt x="5117" y="2"/>
                  </a:lnTo>
                  <a:lnTo>
                    <a:pt x="5109" y="4"/>
                  </a:lnTo>
                  <a:lnTo>
                    <a:pt x="5099" y="8"/>
                  </a:lnTo>
                  <a:lnTo>
                    <a:pt x="5087" y="12"/>
                  </a:lnTo>
                  <a:lnTo>
                    <a:pt x="5073" y="18"/>
                  </a:lnTo>
                  <a:lnTo>
                    <a:pt x="5056" y="26"/>
                  </a:lnTo>
                  <a:lnTo>
                    <a:pt x="5038" y="34"/>
                  </a:lnTo>
                  <a:lnTo>
                    <a:pt x="5018" y="42"/>
                  </a:lnTo>
                  <a:lnTo>
                    <a:pt x="4995" y="52"/>
                  </a:lnTo>
                  <a:lnTo>
                    <a:pt x="4971" y="64"/>
                  </a:lnTo>
                  <a:lnTo>
                    <a:pt x="4944" y="76"/>
                  </a:lnTo>
                  <a:lnTo>
                    <a:pt x="4915" y="88"/>
                  </a:lnTo>
                  <a:lnTo>
                    <a:pt x="4885" y="102"/>
                  </a:lnTo>
                  <a:lnTo>
                    <a:pt x="4852" y="118"/>
                  </a:lnTo>
                  <a:lnTo>
                    <a:pt x="4800" y="142"/>
                  </a:lnTo>
                  <a:lnTo>
                    <a:pt x="4774" y="152"/>
                  </a:lnTo>
                  <a:lnTo>
                    <a:pt x="4694" y="188"/>
                  </a:lnTo>
                  <a:lnTo>
                    <a:pt x="4666" y="198"/>
                  </a:lnTo>
                  <a:lnTo>
                    <a:pt x="4611" y="222"/>
                  </a:lnTo>
                  <a:lnTo>
                    <a:pt x="4582" y="232"/>
                  </a:lnTo>
                  <a:lnTo>
                    <a:pt x="4524" y="256"/>
                  </a:lnTo>
                  <a:lnTo>
                    <a:pt x="4495" y="266"/>
                  </a:lnTo>
                  <a:lnTo>
                    <a:pt x="4435" y="290"/>
                  </a:lnTo>
                  <a:lnTo>
                    <a:pt x="4404" y="300"/>
                  </a:lnTo>
                  <a:lnTo>
                    <a:pt x="4374" y="312"/>
                  </a:lnTo>
                  <a:lnTo>
                    <a:pt x="4247" y="360"/>
                  </a:lnTo>
                  <a:lnTo>
                    <a:pt x="4214" y="370"/>
                  </a:lnTo>
                  <a:lnTo>
                    <a:pt x="4112" y="406"/>
                  </a:lnTo>
                  <a:lnTo>
                    <a:pt x="4077" y="416"/>
                  </a:lnTo>
                  <a:lnTo>
                    <a:pt x="4005" y="440"/>
                  </a:lnTo>
                  <a:lnTo>
                    <a:pt x="3968" y="450"/>
                  </a:lnTo>
                  <a:lnTo>
                    <a:pt x="3931" y="462"/>
                  </a:lnTo>
                  <a:lnTo>
                    <a:pt x="3893" y="472"/>
                  </a:lnTo>
                  <a:lnTo>
                    <a:pt x="3854" y="484"/>
                  </a:lnTo>
                  <a:lnTo>
                    <a:pt x="3775" y="504"/>
                  </a:lnTo>
                  <a:lnTo>
                    <a:pt x="3567" y="554"/>
                  </a:lnTo>
                  <a:lnTo>
                    <a:pt x="3524" y="562"/>
                  </a:lnTo>
                  <a:lnTo>
                    <a:pt x="3480" y="572"/>
                  </a:lnTo>
                  <a:lnTo>
                    <a:pt x="3303" y="604"/>
                  </a:lnTo>
                  <a:lnTo>
                    <a:pt x="3122" y="628"/>
                  </a:lnTo>
                  <a:lnTo>
                    <a:pt x="2936" y="644"/>
                  </a:lnTo>
                  <a:lnTo>
                    <a:pt x="2889" y="646"/>
                  </a:lnTo>
                  <a:lnTo>
                    <a:pt x="2842" y="650"/>
                  </a:lnTo>
                  <a:lnTo>
                    <a:pt x="2794" y="652"/>
                  </a:lnTo>
                  <a:lnTo>
                    <a:pt x="2746" y="652"/>
                  </a:lnTo>
                  <a:lnTo>
                    <a:pt x="2698" y="654"/>
                  </a:lnTo>
                  <a:lnTo>
                    <a:pt x="4554" y="654"/>
                  </a:lnTo>
                  <a:lnTo>
                    <a:pt x="4616" y="620"/>
                  </a:lnTo>
                  <a:lnTo>
                    <a:pt x="4653" y="598"/>
                  </a:lnTo>
                  <a:lnTo>
                    <a:pt x="4690" y="578"/>
                  </a:lnTo>
                  <a:lnTo>
                    <a:pt x="4728" y="556"/>
                  </a:lnTo>
                  <a:lnTo>
                    <a:pt x="4766" y="532"/>
                  </a:lnTo>
                  <a:lnTo>
                    <a:pt x="4787" y="518"/>
                  </a:lnTo>
                  <a:lnTo>
                    <a:pt x="4808" y="506"/>
                  </a:lnTo>
                  <a:lnTo>
                    <a:pt x="4828" y="492"/>
                  </a:lnTo>
                  <a:lnTo>
                    <a:pt x="4848" y="480"/>
                  </a:lnTo>
                  <a:lnTo>
                    <a:pt x="4867" y="468"/>
                  </a:lnTo>
                  <a:lnTo>
                    <a:pt x="4885" y="454"/>
                  </a:lnTo>
                  <a:lnTo>
                    <a:pt x="4903" y="442"/>
                  </a:lnTo>
                  <a:lnTo>
                    <a:pt x="4920" y="432"/>
                  </a:lnTo>
                  <a:lnTo>
                    <a:pt x="4936" y="420"/>
                  </a:lnTo>
                  <a:lnTo>
                    <a:pt x="4952" y="408"/>
                  </a:lnTo>
                  <a:lnTo>
                    <a:pt x="4967" y="398"/>
                  </a:lnTo>
                  <a:lnTo>
                    <a:pt x="4982" y="386"/>
                  </a:lnTo>
                  <a:lnTo>
                    <a:pt x="5033" y="346"/>
                  </a:lnTo>
                  <a:lnTo>
                    <a:pt x="5045" y="336"/>
                  </a:lnTo>
                  <a:lnTo>
                    <a:pt x="5070" y="314"/>
                  </a:lnTo>
                  <a:lnTo>
                    <a:pt x="5086" y="300"/>
                  </a:lnTo>
                  <a:lnTo>
                    <a:pt x="5101" y="288"/>
                  </a:lnTo>
                  <a:lnTo>
                    <a:pt x="5116" y="274"/>
                  </a:lnTo>
                  <a:lnTo>
                    <a:pt x="5157" y="228"/>
                  </a:lnTo>
                  <a:lnTo>
                    <a:pt x="5187" y="176"/>
                  </a:lnTo>
                  <a:lnTo>
                    <a:pt x="5199" y="110"/>
                  </a:lnTo>
                  <a:lnTo>
                    <a:pt x="5196" y="80"/>
                  </a:lnTo>
                  <a:lnTo>
                    <a:pt x="5172" y="20"/>
                  </a:lnTo>
                  <a:lnTo>
                    <a:pt x="5142" y="2"/>
                  </a:lnTo>
                  <a:lnTo>
                    <a:pt x="5123" y="0"/>
                  </a:lnTo>
                </a:path>
              </a:pathLst>
            </a:custGeom>
            <a:grpFill/>
            <a:ln w="9525">
              <a:solidFill>
                <a:srgbClr val="E7E8E8"/>
              </a:solidFill>
              <a:round/>
              <a:headEnd/>
              <a:tailEnd/>
            </a:ln>
          </p:spPr>
          <p:txBody>
            <a:bodyPr/>
            <a:lstStyle/>
            <a:p>
              <a:pPr>
                <a:defRPr/>
              </a:pPr>
              <a:endParaRPr lang="fr-FR"/>
            </a:p>
          </p:txBody>
        </p:sp>
      </p:grpSp>
      <p:sp>
        <p:nvSpPr>
          <p:cNvPr id="1027" name="Espace réservé du texte 2"/>
          <p:cNvSpPr>
            <a:spLocks noGrp="1"/>
          </p:cNvSpPr>
          <p:nvPr>
            <p:ph type="body" idx="1"/>
          </p:nvPr>
        </p:nvSpPr>
        <p:spPr bwMode="auto">
          <a:xfrm>
            <a:off x="1062046" y="1200151"/>
            <a:ext cx="7624753"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smtClean="0"/>
              <a:t>Quatrième </a:t>
            </a:r>
            <a:r>
              <a:rPr lang="fr-FR" dirty="0"/>
              <a:t>niveau</a:t>
            </a:r>
          </a:p>
          <a:p>
            <a:pPr lvl="4"/>
            <a:r>
              <a:rPr lang="fr-FR" dirty="0"/>
              <a:t>Cinquième niveau</a:t>
            </a:r>
          </a:p>
        </p:txBody>
      </p:sp>
      <p:sp>
        <p:nvSpPr>
          <p:cNvPr id="12" name="Espace réservé du pied de page 11"/>
          <p:cNvSpPr>
            <a:spLocks noGrp="1"/>
          </p:cNvSpPr>
          <p:nvPr>
            <p:ph type="ftr" sz="quarter" idx="3"/>
          </p:nvPr>
        </p:nvSpPr>
        <p:spPr>
          <a:xfrm>
            <a:off x="1691266" y="128587"/>
            <a:ext cx="6664768" cy="301229"/>
          </a:xfrm>
          <a:prstGeom prst="rect">
            <a:avLst/>
          </a:prstGeom>
        </p:spPr>
        <p:txBody>
          <a:bodyPr vert="horz" wrap="square" lIns="91440" tIns="45720" rIns="91440" bIns="45720" numCol="1" anchor="ctr" anchorCtr="0" compatLnSpc="1">
            <a:prstTxWarp prst="textNoShape">
              <a:avLst/>
            </a:prstTxWarp>
          </a:bodyPr>
          <a:lstStyle>
            <a:lvl1pPr marL="0" marR="0" indent="0" algn="l" defTabSz="457200" rtl="0" eaLnBrk="1" fontAlgn="base" latinLnBrk="0" hangingPunct="1">
              <a:lnSpc>
                <a:spcPct val="100000"/>
              </a:lnSpc>
              <a:spcBef>
                <a:spcPct val="0"/>
              </a:spcBef>
              <a:spcAft>
                <a:spcPct val="0"/>
              </a:spcAft>
              <a:buClrTx/>
              <a:buSzTx/>
              <a:buFontTx/>
              <a:buNone/>
              <a:tabLst/>
              <a:defRPr sz="1000" b="0">
                <a:solidFill>
                  <a:schemeClr val="bg1">
                    <a:lumMod val="50000"/>
                  </a:schemeClr>
                </a:solidFill>
                <a:latin typeface="Verdana"/>
                <a:cs typeface="Verdana"/>
              </a:defRPr>
            </a:lvl1pPr>
          </a:lstStyle>
          <a:p>
            <a:pPr>
              <a:defRPr/>
            </a:pPr>
            <a:r>
              <a:rPr lang="fr-FR" smtClean="0"/>
              <a:t>Marseille, 29 novembre 2018</a:t>
            </a:r>
          </a:p>
        </p:txBody>
      </p:sp>
      <p:sp>
        <p:nvSpPr>
          <p:cNvPr id="5" name="Ellipse 4"/>
          <p:cNvSpPr>
            <a:spLocks/>
          </p:cNvSpPr>
          <p:nvPr/>
        </p:nvSpPr>
        <p:spPr>
          <a:xfrm>
            <a:off x="8479987" y="178317"/>
            <a:ext cx="214824" cy="216000"/>
          </a:xfrm>
          <a:prstGeom prst="ellipse">
            <a:avLst/>
          </a:prstGeom>
          <a:solidFill>
            <a:srgbClr val="313E5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1030" name="Image 3" descr="LOGO_AMU_RVB.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7201" y="108347"/>
            <a:ext cx="1013714" cy="348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Espace réservé du numéro de diapositive 12"/>
          <p:cNvSpPr>
            <a:spLocks noGrp="1"/>
          </p:cNvSpPr>
          <p:nvPr>
            <p:ph type="sldNum" sz="quarter" idx="4"/>
          </p:nvPr>
        </p:nvSpPr>
        <p:spPr>
          <a:xfrm>
            <a:off x="8356034" y="225029"/>
            <a:ext cx="454025" cy="10596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800" b="1">
                <a:solidFill>
                  <a:schemeClr val="bg1"/>
                </a:solidFill>
                <a:latin typeface="Arial"/>
                <a:cs typeface="Arial"/>
              </a:defRPr>
            </a:lvl1pPr>
          </a:lstStyle>
          <a:p>
            <a:pPr>
              <a:defRPr/>
            </a:pPr>
            <a:fld id="{6B5D263F-7ACE-9740-9441-ACD31CB0F002}" type="slidenum">
              <a:rPr lang="fr-FR"/>
              <a:pPr>
                <a:defRPr/>
              </a:pPr>
              <a:t>‹N°›</a:t>
            </a:fld>
            <a:endParaRPr lang="fr-FR"/>
          </a:p>
        </p:txBody>
      </p:sp>
      <p:cxnSp>
        <p:nvCxnSpPr>
          <p:cNvPr id="9" name="Connecteur droit 8"/>
          <p:cNvCxnSpPr/>
          <p:nvPr/>
        </p:nvCxnSpPr>
        <p:spPr>
          <a:xfrm flipV="1">
            <a:off x="8583045" y="0"/>
            <a:ext cx="0" cy="195263"/>
          </a:xfrm>
          <a:prstGeom prst="line">
            <a:avLst/>
          </a:prstGeom>
          <a:ln w="12700">
            <a:solidFill>
              <a:srgbClr val="313E56"/>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028" name="Espace réservé du titre 9"/>
          <p:cNvSpPr>
            <a:spLocks noGrp="1"/>
          </p:cNvSpPr>
          <p:nvPr>
            <p:ph type="title"/>
          </p:nvPr>
        </p:nvSpPr>
        <p:spPr bwMode="auto">
          <a:xfrm>
            <a:off x="457200" y="608037"/>
            <a:ext cx="8229600" cy="482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dirty="0"/>
              <a:t>Cliquez et modifiez le titre</a:t>
            </a:r>
          </a:p>
        </p:txBody>
      </p:sp>
      <p:cxnSp>
        <p:nvCxnSpPr>
          <p:cNvPr id="15" name="Connecteur droit 14"/>
          <p:cNvCxnSpPr/>
          <p:nvPr/>
        </p:nvCxnSpPr>
        <p:spPr>
          <a:xfrm flipH="1">
            <a:off x="2" y="712805"/>
            <a:ext cx="585430" cy="0"/>
          </a:xfrm>
          <a:prstGeom prst="line">
            <a:avLst/>
          </a:prstGeom>
          <a:ln w="12700">
            <a:solidFill>
              <a:srgbClr val="313E56"/>
            </a:solidFill>
            <a:prstDash val="sysDot"/>
            <a:roun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91351" r:id="rId1"/>
    <p:sldLayoutId id="2147491352" r:id="rId2"/>
    <p:sldLayoutId id="2147491340" r:id="rId3"/>
    <p:sldLayoutId id="2147491353" r:id="rId4"/>
    <p:sldLayoutId id="2147491341" r:id="rId5"/>
    <p:sldLayoutId id="2147491342" r:id="rId6"/>
    <p:sldLayoutId id="2147491343" r:id="rId7"/>
    <p:sldLayoutId id="2147491344" r:id="rId8"/>
    <p:sldLayoutId id="2147491345" r:id="rId9"/>
    <p:sldLayoutId id="2147491346" r:id="rId10"/>
    <p:sldLayoutId id="2147491347" r:id="rId11"/>
    <p:sldLayoutId id="2147491348" r:id="rId12"/>
    <p:sldLayoutId id="2147491349" r:id="rId13"/>
  </p:sldLayoutIdLst>
  <p:timing>
    <p:tnLst>
      <p:par>
        <p:cTn id="1" dur="indefinite" restart="never" nodeType="tmRoot"/>
      </p:par>
    </p:tnLst>
  </p:timing>
  <p:hf hdr="0" dt="0"/>
  <p:txStyles>
    <p:titleStyle>
      <a:lvl1pPr algn="l" defTabSz="457200" rtl="0" eaLnBrk="1" fontAlgn="base" hangingPunct="1">
        <a:spcBef>
          <a:spcPct val="0"/>
        </a:spcBef>
        <a:spcAft>
          <a:spcPct val="0"/>
        </a:spcAft>
        <a:defRPr sz="2600" b="1" kern="1200">
          <a:solidFill>
            <a:srgbClr val="313E56"/>
          </a:solidFill>
          <a:uFill>
            <a:solidFill>
              <a:schemeClr val="bg1"/>
            </a:solidFill>
          </a:uFill>
          <a:latin typeface="Arial"/>
          <a:ea typeface="ＭＳ Ｐゴシック" charset="-128"/>
          <a:cs typeface="Arial"/>
        </a:defRPr>
      </a:lvl1pPr>
      <a:lvl2pPr algn="l" defTabSz="457200" rtl="0" eaLnBrk="1" fontAlgn="base" hangingPunct="1">
        <a:spcBef>
          <a:spcPct val="0"/>
        </a:spcBef>
        <a:spcAft>
          <a:spcPct val="0"/>
        </a:spcAft>
        <a:defRPr sz="2600" b="1">
          <a:solidFill>
            <a:srgbClr val="313E56"/>
          </a:solidFill>
          <a:latin typeface="Arial" charset="0"/>
          <a:ea typeface="ＭＳ Ｐゴシック" charset="-128"/>
          <a:cs typeface="Verdana" pitchFamily="34" charset="0"/>
        </a:defRPr>
      </a:lvl2pPr>
      <a:lvl3pPr algn="l" defTabSz="457200" rtl="0" eaLnBrk="1" fontAlgn="base" hangingPunct="1">
        <a:spcBef>
          <a:spcPct val="0"/>
        </a:spcBef>
        <a:spcAft>
          <a:spcPct val="0"/>
        </a:spcAft>
        <a:defRPr sz="2600" b="1">
          <a:solidFill>
            <a:srgbClr val="313E56"/>
          </a:solidFill>
          <a:latin typeface="Arial" charset="0"/>
          <a:ea typeface="ＭＳ Ｐゴシック" charset="-128"/>
          <a:cs typeface="Verdana" pitchFamily="34" charset="0"/>
        </a:defRPr>
      </a:lvl3pPr>
      <a:lvl4pPr algn="l" defTabSz="457200" rtl="0" eaLnBrk="1" fontAlgn="base" hangingPunct="1">
        <a:spcBef>
          <a:spcPct val="0"/>
        </a:spcBef>
        <a:spcAft>
          <a:spcPct val="0"/>
        </a:spcAft>
        <a:defRPr sz="2600" b="1">
          <a:solidFill>
            <a:srgbClr val="313E56"/>
          </a:solidFill>
          <a:latin typeface="Arial" charset="0"/>
          <a:ea typeface="ＭＳ Ｐゴシック" charset="-128"/>
          <a:cs typeface="Verdana" pitchFamily="34" charset="0"/>
        </a:defRPr>
      </a:lvl4pPr>
      <a:lvl5pPr algn="l" defTabSz="457200" rtl="0" eaLnBrk="1" fontAlgn="base" hangingPunct="1">
        <a:spcBef>
          <a:spcPct val="0"/>
        </a:spcBef>
        <a:spcAft>
          <a:spcPct val="0"/>
        </a:spcAft>
        <a:defRPr sz="2600" b="1">
          <a:solidFill>
            <a:srgbClr val="313E56"/>
          </a:solidFill>
          <a:latin typeface="Arial" charset="0"/>
          <a:ea typeface="ＭＳ Ｐゴシック" charset="-128"/>
          <a:cs typeface="Verdana" pitchFamily="34" charset="0"/>
        </a:defRPr>
      </a:lvl5pPr>
      <a:lvl6pPr marL="457200" algn="l" defTabSz="457200" rtl="0" eaLnBrk="1" fontAlgn="base" hangingPunct="1">
        <a:spcBef>
          <a:spcPct val="0"/>
        </a:spcBef>
        <a:spcAft>
          <a:spcPct val="0"/>
        </a:spcAft>
        <a:defRPr sz="2600" b="1">
          <a:solidFill>
            <a:srgbClr val="2663B4"/>
          </a:solidFill>
          <a:latin typeface="Verdana" charset="0"/>
          <a:ea typeface="ＭＳ Ｐゴシック" charset="-128"/>
        </a:defRPr>
      </a:lvl6pPr>
      <a:lvl7pPr marL="914400" algn="l" defTabSz="457200" rtl="0" eaLnBrk="1" fontAlgn="base" hangingPunct="1">
        <a:spcBef>
          <a:spcPct val="0"/>
        </a:spcBef>
        <a:spcAft>
          <a:spcPct val="0"/>
        </a:spcAft>
        <a:defRPr sz="2600" b="1">
          <a:solidFill>
            <a:srgbClr val="2663B4"/>
          </a:solidFill>
          <a:latin typeface="Verdana" charset="0"/>
          <a:ea typeface="ＭＳ Ｐゴシック" charset="-128"/>
        </a:defRPr>
      </a:lvl7pPr>
      <a:lvl8pPr marL="1371600" algn="l" defTabSz="457200" rtl="0" eaLnBrk="1" fontAlgn="base" hangingPunct="1">
        <a:spcBef>
          <a:spcPct val="0"/>
        </a:spcBef>
        <a:spcAft>
          <a:spcPct val="0"/>
        </a:spcAft>
        <a:defRPr sz="2600" b="1">
          <a:solidFill>
            <a:srgbClr val="2663B4"/>
          </a:solidFill>
          <a:latin typeface="Verdana" charset="0"/>
          <a:ea typeface="ＭＳ Ｐゴシック" charset="-128"/>
        </a:defRPr>
      </a:lvl8pPr>
      <a:lvl9pPr marL="1828800" algn="l" defTabSz="457200" rtl="0" eaLnBrk="1" fontAlgn="base" hangingPunct="1">
        <a:spcBef>
          <a:spcPct val="0"/>
        </a:spcBef>
        <a:spcAft>
          <a:spcPct val="0"/>
        </a:spcAft>
        <a:defRPr sz="2600" b="1">
          <a:solidFill>
            <a:srgbClr val="2663B4"/>
          </a:solidFill>
          <a:latin typeface="Verdana" charset="0"/>
          <a:ea typeface="ＭＳ Ｐゴシック" charset="-128"/>
        </a:defRPr>
      </a:lvl9pPr>
    </p:titleStyle>
    <p:bodyStyle>
      <a:lvl1pPr marL="0" indent="0" algn="l" defTabSz="457200" rtl="0" eaLnBrk="1" fontAlgn="base" hangingPunct="1">
        <a:spcBef>
          <a:spcPct val="20000"/>
        </a:spcBef>
        <a:spcAft>
          <a:spcPct val="0"/>
        </a:spcAft>
        <a:buFont typeface="Arial" charset="0"/>
        <a:buNone/>
        <a:defRPr sz="1400" b="0" kern="1200">
          <a:solidFill>
            <a:schemeClr val="tx1"/>
          </a:solidFill>
          <a:latin typeface="Arial"/>
          <a:ea typeface="ＭＳ Ｐゴシック" charset="-128"/>
          <a:cs typeface="Arial"/>
        </a:defRPr>
      </a:lvl1pPr>
      <a:lvl2pPr marL="914400" indent="-457200" algn="l" defTabSz="457200" rtl="0" eaLnBrk="1" fontAlgn="base" hangingPunct="1">
        <a:spcBef>
          <a:spcPct val="20000"/>
        </a:spcBef>
        <a:spcAft>
          <a:spcPct val="0"/>
        </a:spcAft>
        <a:buClr>
          <a:srgbClr val="AFB1A5"/>
        </a:buClr>
        <a:buSzPct val="100000"/>
        <a:buFont typeface="Wingdings" charset="2"/>
        <a:buChar char=""/>
        <a:defRPr sz="1400" kern="1200">
          <a:solidFill>
            <a:schemeClr val="tx1"/>
          </a:solidFill>
          <a:latin typeface="Arial"/>
          <a:ea typeface="ＭＳ Ｐゴシック" charset="-128"/>
          <a:cs typeface="Arial"/>
        </a:defRPr>
      </a:lvl2pPr>
      <a:lvl3pPr marL="1200150" indent="-285750" algn="l" defTabSz="457200" rtl="0" eaLnBrk="1" fontAlgn="base" hangingPunct="1">
        <a:spcBef>
          <a:spcPct val="20000"/>
        </a:spcBef>
        <a:spcAft>
          <a:spcPct val="0"/>
        </a:spcAft>
        <a:buClr>
          <a:srgbClr val="AFB1A5"/>
        </a:buClr>
        <a:buSzPct val="130000"/>
        <a:buFont typeface="Arial"/>
        <a:buChar char="•"/>
        <a:defRPr sz="14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Clr>
          <a:srgbClr val="AFB1A5"/>
        </a:buClr>
        <a:buSzPct val="100000"/>
        <a:buFont typeface="Lucida Grande"/>
        <a:buChar char="»"/>
        <a:defRPr sz="1400"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Clr>
          <a:srgbClr val="AFB1A5"/>
        </a:buClr>
        <a:buSzPct val="90000"/>
        <a:buFont typeface="Lucida Grande"/>
        <a:buChar char="-"/>
        <a:defRPr sz="14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image" Target="../media/image44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4.png"/><Relationship Id="rId3" Type="http://schemas.openxmlformats.org/officeDocument/2006/relationships/image" Target="../media/image18.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33.jpg"/><Relationship Id="rId5" Type="http://schemas.openxmlformats.org/officeDocument/2006/relationships/image" Target="../media/image56.png"/><Relationship Id="rId10" Type="http://schemas.openxmlformats.org/officeDocument/2006/relationships/image" Target="../media/image32.jpg"/><Relationship Id="rId4" Type="http://schemas.openxmlformats.org/officeDocument/2006/relationships/image" Target="../media/image30.pn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640.png"/><Relationship Id="rId13" Type="http://schemas.openxmlformats.org/officeDocument/2006/relationships/image" Target="../media/image70.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69.png"/><Relationship Id="rId2" Type="http://schemas.openxmlformats.org/officeDocument/2006/relationships/notesSlide" Target="../notesSlides/notesSlide16.xml"/><Relationship Id="rId16"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80.png"/><Relationship Id="rId5" Type="http://schemas.openxmlformats.org/officeDocument/2006/relationships/image" Target="../media/image35.png"/><Relationship Id="rId15" Type="http://schemas.openxmlformats.org/officeDocument/2006/relationships/image" Target="../media/image67.png"/><Relationship Id="rId10" Type="http://schemas.openxmlformats.org/officeDocument/2006/relationships/image" Target="../media/image670.png"/><Relationship Id="rId4" Type="http://schemas.openxmlformats.org/officeDocument/2006/relationships/image" Target="../media/image600.png"/><Relationship Id="rId9" Type="http://schemas.openxmlformats.org/officeDocument/2006/relationships/image" Target="../media/image650.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gif"/><Relationship Id="rId7"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7.gif"/><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emf"/><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62.emf"/><Relationship Id="rId10" Type="http://schemas.openxmlformats.org/officeDocument/2006/relationships/image" Target="../media/image72.png"/><Relationship Id="rId4" Type="http://schemas.openxmlformats.org/officeDocument/2006/relationships/image" Target="../media/image61.emf"/><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3.emf"/><Relationship Id="rId4" Type="http://schemas.openxmlformats.org/officeDocument/2006/relationships/image" Target="../media/image74.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72.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5.xml"/><Relationship Id="rId16"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83.png"/><Relationship Id="rId5" Type="http://schemas.openxmlformats.org/officeDocument/2006/relationships/image" Target="../media/image71.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66.png"/><Relationship Id="rId9" Type="http://schemas.openxmlformats.org/officeDocument/2006/relationships/image" Target="../media/image81.png"/><Relationship Id="rId1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659215"/>
            <a:ext cx="7772400" cy="2184110"/>
          </a:xfrm>
        </p:spPr>
        <p:txBody>
          <a:bodyPr/>
          <a:lstStyle/>
          <a:p>
            <a:r>
              <a:rPr lang="en-US" sz="3200" b="0" dirty="0" smtClean="0"/>
              <a:t>A high-order</a:t>
            </a:r>
            <a:r>
              <a:rPr lang="es-ES_tradnl" sz="3200" b="0" dirty="0" smtClean="0"/>
              <a:t> </a:t>
            </a:r>
            <a:r>
              <a:rPr lang="en-US" sz="3200" b="0" dirty="0" smtClean="0"/>
              <a:t>non-aligned</a:t>
            </a:r>
            <a:r>
              <a:rPr lang="es-ES_tradnl" sz="3200" b="0" dirty="0" smtClean="0"/>
              <a:t> </a:t>
            </a:r>
            <a:r>
              <a:rPr lang="en-US" sz="3200" b="0" dirty="0" smtClean="0"/>
              <a:t>approach</a:t>
            </a:r>
            <a:r>
              <a:rPr lang="es-ES_tradnl" sz="3200" b="0" dirty="0" smtClean="0"/>
              <a:t> </a:t>
            </a:r>
            <a:r>
              <a:rPr lang="en-US" sz="3200" b="0" dirty="0" smtClean="0"/>
              <a:t>for plasma transport simulations in tokamaks</a:t>
            </a:r>
            <a:endParaRPr lang="en-US" sz="3200" b="0" dirty="0"/>
          </a:p>
        </p:txBody>
      </p:sp>
      <p:sp>
        <p:nvSpPr>
          <p:cNvPr id="3" name="Sous-titre 2"/>
          <p:cNvSpPr>
            <a:spLocks noGrp="1"/>
          </p:cNvSpPr>
          <p:nvPr>
            <p:ph type="subTitle" idx="1"/>
          </p:nvPr>
        </p:nvSpPr>
        <p:spPr>
          <a:xfrm>
            <a:off x="1611824" y="3506504"/>
            <a:ext cx="5937486" cy="565295"/>
          </a:xfrm>
        </p:spPr>
        <p:txBody>
          <a:bodyPr/>
          <a:lstStyle/>
          <a:p>
            <a:r>
              <a:rPr lang="es-ES_tradnl" sz="1800" noProof="1" smtClean="0">
                <a:solidFill>
                  <a:schemeClr val="tx1"/>
                </a:solidFill>
              </a:rPr>
              <a:t>Giorgio Giorgiani, M2P2</a:t>
            </a:r>
          </a:p>
          <a:p>
            <a:r>
              <a:rPr lang="es-ES_tradnl" sz="1800" noProof="1" smtClean="0">
                <a:solidFill>
                  <a:schemeClr val="tx1">
                    <a:lumMod val="50000"/>
                    <a:lumOff val="50000"/>
                  </a:schemeClr>
                </a:solidFill>
              </a:rPr>
              <a:t>Hugo Bufferand, Guido Ciraolo, Frederick Schwander, Philippe Ghendrih, Eric Serre, Patrick Tamain </a:t>
            </a:r>
            <a:endParaRPr lang="es-ES_tradnl" sz="1800" noProof="1">
              <a:solidFill>
                <a:schemeClr val="tx1">
                  <a:lumMod val="50000"/>
                  <a:lumOff val="50000"/>
                </a:schemeClr>
              </a:solidFill>
            </a:endParaRPr>
          </a:p>
        </p:txBody>
      </p:sp>
      <p:sp>
        <p:nvSpPr>
          <p:cNvPr id="4" name="Espace réservé du numéro de diapositive 3"/>
          <p:cNvSpPr>
            <a:spLocks noGrp="1"/>
          </p:cNvSpPr>
          <p:nvPr>
            <p:ph type="sldNum" sz="quarter" idx="4294967295"/>
          </p:nvPr>
        </p:nvSpPr>
        <p:spPr>
          <a:xfrm>
            <a:off x="8356034" y="225029"/>
            <a:ext cx="454025" cy="105965"/>
          </a:xfrm>
        </p:spPr>
        <p:txBody>
          <a:bodyPr/>
          <a:lstStyle/>
          <a:p>
            <a:pPr>
              <a:defRPr/>
            </a:pPr>
            <a:fld id="{FFD1EE9B-3B4B-FA4C-A80D-5BB5E5798D7C}" type="slidenum">
              <a:rPr lang="fr-FR" smtClean="0"/>
              <a:pPr>
                <a:defRPr/>
              </a:pPr>
              <a:t>1</a:t>
            </a:fld>
            <a:endParaRPr lang="fr-FR"/>
          </a:p>
        </p:txBody>
      </p:sp>
      <p:sp>
        <p:nvSpPr>
          <p:cNvPr id="5" name="Sous-titre 2"/>
          <p:cNvSpPr txBox="1">
            <a:spLocks/>
          </p:cNvSpPr>
          <p:nvPr/>
        </p:nvSpPr>
        <p:spPr bwMode="auto">
          <a:xfrm>
            <a:off x="1467244" y="4609658"/>
            <a:ext cx="6400800" cy="309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ctr" defTabSz="457200" rtl="0" eaLnBrk="1" fontAlgn="base" hangingPunct="1">
              <a:spcBef>
                <a:spcPct val="20000"/>
              </a:spcBef>
              <a:spcAft>
                <a:spcPct val="0"/>
              </a:spcAft>
              <a:buFont typeface="Arial" charset="0"/>
              <a:buNone/>
              <a:defRPr sz="1400" b="0" kern="1200">
                <a:solidFill>
                  <a:schemeClr val="tx1">
                    <a:tint val="75000"/>
                  </a:schemeClr>
                </a:solidFill>
                <a:latin typeface="Arial"/>
                <a:ea typeface="ＭＳ Ｐゴシック" charset="-128"/>
                <a:cs typeface="Arial"/>
              </a:defRPr>
            </a:lvl1pPr>
            <a:lvl2pPr marL="457200" indent="0" algn="ctr" defTabSz="457200" rtl="0" eaLnBrk="1" fontAlgn="base" hangingPunct="1">
              <a:spcBef>
                <a:spcPct val="20000"/>
              </a:spcBef>
              <a:spcAft>
                <a:spcPct val="0"/>
              </a:spcAft>
              <a:buClr>
                <a:srgbClr val="AFB1A5"/>
              </a:buClr>
              <a:buSzPct val="100000"/>
              <a:buFont typeface="Wingdings" charset="2"/>
              <a:buNone/>
              <a:defRPr sz="1400" kern="1200">
                <a:solidFill>
                  <a:schemeClr val="tx1">
                    <a:tint val="75000"/>
                  </a:schemeClr>
                </a:solidFill>
                <a:latin typeface="Arial"/>
                <a:ea typeface="ＭＳ Ｐゴシック" charset="-128"/>
                <a:cs typeface="Arial"/>
              </a:defRPr>
            </a:lvl2pPr>
            <a:lvl3pPr marL="914400" indent="0" algn="ctr" defTabSz="457200" rtl="0" eaLnBrk="1" fontAlgn="base" hangingPunct="1">
              <a:spcBef>
                <a:spcPct val="20000"/>
              </a:spcBef>
              <a:spcAft>
                <a:spcPct val="0"/>
              </a:spcAft>
              <a:buClr>
                <a:srgbClr val="AFB1A5"/>
              </a:buClr>
              <a:buSzPct val="130000"/>
              <a:buFont typeface="Arial"/>
              <a:buNone/>
              <a:defRPr sz="1400" kern="1200">
                <a:solidFill>
                  <a:schemeClr val="tx1">
                    <a:tint val="75000"/>
                  </a:schemeClr>
                </a:solidFill>
                <a:latin typeface="Arial"/>
                <a:ea typeface="ＭＳ Ｐゴシック" charset="-128"/>
                <a:cs typeface="Arial"/>
              </a:defRPr>
            </a:lvl3pPr>
            <a:lvl4pPr marL="1371600" indent="0" algn="ctr" defTabSz="457200" rtl="0" eaLnBrk="1" fontAlgn="base" hangingPunct="1">
              <a:spcBef>
                <a:spcPct val="20000"/>
              </a:spcBef>
              <a:spcAft>
                <a:spcPct val="0"/>
              </a:spcAft>
              <a:buClr>
                <a:srgbClr val="AFB1A5"/>
              </a:buClr>
              <a:buSzPct val="100000"/>
              <a:buFont typeface="Lucida Grande"/>
              <a:buNone/>
              <a:defRPr sz="1400" kern="1200">
                <a:solidFill>
                  <a:schemeClr val="tx1">
                    <a:tint val="75000"/>
                  </a:schemeClr>
                </a:solidFill>
                <a:latin typeface="Arial"/>
                <a:ea typeface="ＭＳ Ｐゴシック" charset="-128"/>
                <a:cs typeface="Arial"/>
              </a:defRPr>
            </a:lvl4pPr>
            <a:lvl5pPr marL="1828800" indent="0" algn="ctr" defTabSz="457200" rtl="0" eaLnBrk="1" fontAlgn="base" hangingPunct="1">
              <a:spcBef>
                <a:spcPct val="20000"/>
              </a:spcBef>
              <a:spcAft>
                <a:spcPct val="0"/>
              </a:spcAft>
              <a:buClr>
                <a:srgbClr val="AFB1A5"/>
              </a:buClr>
              <a:buSzPct val="90000"/>
              <a:buFont typeface="Lucida Grande"/>
              <a:buNone/>
              <a:defRPr sz="1400" kern="1200">
                <a:solidFill>
                  <a:schemeClr val="tx1">
                    <a:tint val="75000"/>
                  </a:schemeClr>
                </a:solidFill>
                <a:latin typeface="Arial"/>
                <a:ea typeface="ＭＳ Ｐゴシック" charset="-128"/>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smtClean="0"/>
              <a:t>Méthodes numériques pour les plasmas – Marseille, 23 novembre 2018</a:t>
            </a:r>
            <a:endParaRPr lang="fr-FR"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2393"/>
            <a:ext cx="1202828" cy="9819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726" y="3972393"/>
            <a:ext cx="1324455" cy="1003633"/>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6" y="94002"/>
            <a:ext cx="1056915" cy="65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634" y="32006"/>
            <a:ext cx="2242410" cy="597976"/>
          </a:xfrm>
          <a:prstGeom prst="rect">
            <a:avLst/>
          </a:prstGeom>
        </p:spPr>
      </p:pic>
    </p:spTree>
    <p:extLst>
      <p:ext uri="{BB962C8B-B14F-4D97-AF65-F5344CB8AC3E}">
        <p14:creationId xmlns:p14="http://schemas.microsoft.com/office/powerpoint/2010/main" val="1246336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Outline</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10</a:t>
            </a:fld>
            <a:endParaRPr lang="fr-FR"/>
          </a:p>
        </p:txBody>
      </p:sp>
      <p:sp>
        <p:nvSpPr>
          <p:cNvPr id="2" name="ZoneTexte 1"/>
          <p:cNvSpPr txBox="1"/>
          <p:nvPr/>
        </p:nvSpPr>
        <p:spPr bwMode="auto">
          <a:xfrm>
            <a:off x="859926" y="1057843"/>
            <a:ext cx="740417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marL="171450" indent="-171450">
              <a:buFont typeface="Arial" panose="020B0604020202020204" pitchFamily="34" charset="0"/>
              <a:buChar char="•"/>
            </a:pPr>
            <a:r>
              <a:rPr lang="en-US" dirty="0" smtClean="0">
                <a:latin typeface="Verdana" charset="0"/>
                <a:cs typeface="Arial" charset="0"/>
              </a:rPr>
              <a:t>Motivation of the work</a:t>
            </a:r>
          </a:p>
          <a:p>
            <a:pPr marL="171450" indent="-171450">
              <a:buFont typeface="Arial" panose="020B0604020202020204" pitchFamily="34" charset="0"/>
              <a:buChar char="•"/>
            </a:pPr>
            <a:r>
              <a:rPr lang="en-US" baseline="0" dirty="0" smtClean="0">
                <a:latin typeface="Verdana" charset="0"/>
                <a:cs typeface="Arial" charset="0"/>
              </a:rPr>
              <a:t>The</a:t>
            </a:r>
            <a:r>
              <a:rPr lang="en-US" dirty="0" smtClean="0">
                <a:latin typeface="Verdana" charset="0"/>
                <a:cs typeface="Arial" charset="0"/>
              </a:rPr>
              <a:t> HDG scheme in a nutshell</a:t>
            </a:r>
          </a:p>
          <a:p>
            <a:pPr marL="171450" indent="-171450">
              <a:buFont typeface="Arial" panose="020B0604020202020204" pitchFamily="34" charset="0"/>
              <a:buChar char="•"/>
            </a:pPr>
            <a:r>
              <a:rPr lang="en-US" baseline="0" dirty="0" smtClean="0">
                <a:solidFill>
                  <a:srgbClr val="FF0000"/>
                </a:solidFill>
                <a:latin typeface="Verdana" charset="0"/>
                <a:cs typeface="Arial" charset="0"/>
              </a:rPr>
              <a:t>High-order and numerical</a:t>
            </a:r>
            <a:r>
              <a:rPr lang="en-US" dirty="0" smtClean="0">
                <a:solidFill>
                  <a:srgbClr val="FF0000"/>
                </a:solidFill>
                <a:latin typeface="Verdana" charset="0"/>
                <a:cs typeface="Arial" charset="0"/>
              </a:rPr>
              <a:t> diffusion</a:t>
            </a:r>
            <a:endParaRPr lang="en-US" baseline="0" dirty="0" smtClean="0">
              <a:solidFill>
                <a:srgbClr val="FF0000"/>
              </a:solidFill>
              <a:latin typeface="Verdana" charset="0"/>
              <a:cs typeface="Arial" charset="0"/>
            </a:endParaRPr>
          </a:p>
          <a:p>
            <a:pPr marL="171450" indent="-171450">
              <a:buFont typeface="Arial" panose="020B0604020202020204" pitchFamily="34" charset="0"/>
              <a:buChar char="•"/>
            </a:pPr>
            <a:r>
              <a:rPr lang="en-US" dirty="0" smtClean="0">
                <a:latin typeface="Verdana" charset="0"/>
                <a:cs typeface="Arial" charset="0"/>
              </a:rPr>
              <a:t>Numerical tests on real geometries/magnetic configurations </a:t>
            </a:r>
            <a:endParaRPr lang="en-US" baseline="0" dirty="0" smtClean="0">
              <a:latin typeface="Verdana" charset="0"/>
              <a:cs typeface="Arial" charset="0"/>
            </a:endParaRPr>
          </a:p>
        </p:txBody>
      </p:sp>
    </p:spTree>
    <p:extLst>
      <p:ext uri="{BB962C8B-B14F-4D97-AF65-F5344CB8AC3E}">
        <p14:creationId xmlns:p14="http://schemas.microsoft.com/office/powerpoint/2010/main" val="3587474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High-order and numerical diffusion</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11</a:t>
            </a:fld>
            <a:endParaRPr lang="fr-FR"/>
          </a:p>
        </p:txBody>
      </p:sp>
      <p:sp>
        <p:nvSpPr>
          <p:cNvPr id="33" name="ZoneTexte 32"/>
          <p:cNvSpPr txBox="1"/>
          <p:nvPr/>
        </p:nvSpPr>
        <p:spPr bwMode="auto">
          <a:xfrm>
            <a:off x="238556" y="951552"/>
            <a:ext cx="335428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600" baseline="0" dirty="0" smtClean="0">
                <a:latin typeface="Verdana" charset="0"/>
                <a:cs typeface="Arial" charset="0"/>
              </a:rPr>
              <a:t>The solution is interpolated</a:t>
            </a:r>
            <a:r>
              <a:rPr lang="en-US" sz="1600" dirty="0" smtClean="0">
                <a:latin typeface="Verdana" charset="0"/>
                <a:cs typeface="Arial" charset="0"/>
              </a:rPr>
              <a:t> in each element with an high-order polynomial (typically p&gt;2)</a:t>
            </a:r>
            <a:endParaRPr lang="en-US" sz="1600" baseline="0" dirty="0" smtClean="0">
              <a:latin typeface="Verdana" charset="0"/>
              <a:cs typeface="Arial" charset="0"/>
            </a:endParaRPr>
          </a:p>
        </p:txBody>
      </p:sp>
      <p:grpSp>
        <p:nvGrpSpPr>
          <p:cNvPr id="38" name="Groupe 37"/>
          <p:cNvGrpSpPr/>
          <p:nvPr/>
        </p:nvGrpSpPr>
        <p:grpSpPr>
          <a:xfrm>
            <a:off x="4719279" y="1386626"/>
            <a:ext cx="3928822" cy="2177886"/>
            <a:chOff x="3729000" y="897101"/>
            <a:chExt cx="3928822" cy="2177886"/>
          </a:xfrm>
        </p:grpSpPr>
        <p:grpSp>
          <p:nvGrpSpPr>
            <p:cNvPr id="29" name="Groupe 28"/>
            <p:cNvGrpSpPr/>
            <p:nvPr/>
          </p:nvGrpSpPr>
          <p:grpSpPr>
            <a:xfrm>
              <a:off x="3729000" y="897101"/>
              <a:ext cx="3928822" cy="2177886"/>
              <a:chOff x="573208" y="974232"/>
              <a:chExt cx="3928822" cy="2177886"/>
            </a:xfrm>
          </p:grpSpPr>
          <p:grpSp>
            <p:nvGrpSpPr>
              <p:cNvPr id="19" name="Groupe 18"/>
              <p:cNvGrpSpPr/>
              <p:nvPr/>
            </p:nvGrpSpPr>
            <p:grpSpPr>
              <a:xfrm>
                <a:off x="573208" y="974232"/>
                <a:ext cx="3928822" cy="2177886"/>
                <a:chOff x="1991531" y="1036445"/>
                <a:chExt cx="3928822" cy="2177886"/>
              </a:xfrm>
            </p:grpSpPr>
            <p:pic>
              <p:nvPicPr>
                <p:cNvPr id="17" name="Image 16"/>
                <p:cNvPicPr>
                  <a:picLocks noChangeAspect="1"/>
                </p:cNvPicPr>
                <p:nvPr/>
              </p:nvPicPr>
              <p:blipFill>
                <a:blip r:embed="rId3"/>
                <a:stretch>
                  <a:fillRect/>
                </a:stretch>
              </p:blipFill>
              <p:spPr>
                <a:xfrm>
                  <a:off x="1991532" y="1135266"/>
                  <a:ext cx="3928821" cy="2079065"/>
                </a:xfrm>
                <a:prstGeom prst="rect">
                  <a:avLst/>
                </a:prstGeom>
              </p:spPr>
            </p:pic>
            <p:sp>
              <p:nvSpPr>
                <p:cNvPr id="18" name="Rectangle 17"/>
                <p:cNvSpPr/>
                <p:nvPr/>
              </p:nvSpPr>
              <p:spPr>
                <a:xfrm>
                  <a:off x="1991531" y="1036445"/>
                  <a:ext cx="2115519" cy="397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21" name="Connecteur droit 20"/>
              <p:cNvCxnSpPr/>
              <p:nvPr/>
            </p:nvCxnSpPr>
            <p:spPr>
              <a:xfrm>
                <a:off x="1162050" y="2552700"/>
                <a:ext cx="59055" cy="27241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1221105" y="2688907"/>
                <a:ext cx="245746" cy="13620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rot="8870138">
                <a:off x="996875" y="1691151"/>
                <a:ext cx="947574" cy="1000448"/>
              </a:xfrm>
              <a:prstGeom prst="arc">
                <a:avLst>
                  <a:gd name="adj1" fmla="val 18076363"/>
                  <a:gd name="adj2" fmla="val 20627401"/>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26"/>
              <p:cNvSpPr/>
              <p:nvPr/>
            </p:nvSpPr>
            <p:spPr>
              <a:xfrm>
                <a:off x="2377440" y="1371600"/>
                <a:ext cx="311287" cy="772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2377440" y="2302827"/>
                <a:ext cx="311287" cy="772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4" name="ZoneTexte 33"/>
            <p:cNvSpPr txBox="1"/>
            <p:nvPr/>
          </p:nvSpPr>
          <p:spPr bwMode="auto">
            <a:xfrm>
              <a:off x="3959087" y="1068251"/>
              <a:ext cx="133473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1" baseline="0" dirty="0" smtClean="0">
                  <a:solidFill>
                    <a:srgbClr val="FF0000"/>
                  </a:solidFill>
                  <a:latin typeface="Verdana" charset="0"/>
                  <a:cs typeface="Arial" charset="0"/>
                </a:rPr>
                <a:t>Wave problem</a:t>
              </a:r>
            </a:p>
          </p:txBody>
        </p:sp>
      </p:grpSp>
      <p:sp>
        <p:nvSpPr>
          <p:cNvPr id="36" name="ZoneTexte 35"/>
          <p:cNvSpPr txBox="1"/>
          <p:nvPr/>
        </p:nvSpPr>
        <p:spPr bwMode="auto">
          <a:xfrm>
            <a:off x="5023650" y="935186"/>
            <a:ext cx="3354281"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600" baseline="0" dirty="0" smtClean="0">
                <a:latin typeface="Verdana" charset="0"/>
                <a:cs typeface="Arial" charset="0"/>
              </a:rPr>
              <a:t>Allows to capture several features in a single element</a:t>
            </a:r>
          </a:p>
        </p:txBody>
      </p:sp>
      <p:sp>
        <p:nvSpPr>
          <p:cNvPr id="39" name="Rectangle à coins arrondis 38"/>
          <p:cNvSpPr/>
          <p:nvPr/>
        </p:nvSpPr>
        <p:spPr>
          <a:xfrm>
            <a:off x="4541520" y="833120"/>
            <a:ext cx="4268539" cy="2875280"/>
          </a:xfrm>
          <a:prstGeom prst="roundRect">
            <a:avLst>
              <a:gd name="adj" fmla="val 712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ZoneTexte 39"/>
          <p:cNvSpPr txBox="1"/>
          <p:nvPr/>
        </p:nvSpPr>
        <p:spPr bwMode="auto">
          <a:xfrm>
            <a:off x="85242" y="4688757"/>
            <a:ext cx="359560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baseline="0" dirty="0" smtClean="0">
                <a:latin typeface="Verdana" charset="0"/>
                <a:cs typeface="Arial" charset="0"/>
              </a:rPr>
              <a:t>Provides high-order</a:t>
            </a:r>
            <a:r>
              <a:rPr lang="en-US" sz="1400" dirty="0" smtClean="0">
                <a:latin typeface="Verdana" charset="0"/>
                <a:cs typeface="Arial" charset="0"/>
              </a:rPr>
              <a:t> convergences</a:t>
            </a:r>
            <a:endParaRPr lang="en-US" sz="1400" baseline="0" dirty="0" smtClean="0">
              <a:latin typeface="Verdana" charset="0"/>
              <a:cs typeface="Arial" charset="0"/>
            </a:endParaRPr>
          </a:p>
        </p:txBody>
      </p:sp>
      <p:sp>
        <p:nvSpPr>
          <p:cNvPr id="41" name="Rectangle à coins arrondis 40"/>
          <p:cNvSpPr/>
          <p:nvPr/>
        </p:nvSpPr>
        <p:spPr>
          <a:xfrm>
            <a:off x="184102" y="1799869"/>
            <a:ext cx="3267102" cy="3242832"/>
          </a:xfrm>
          <a:prstGeom prst="roundRect">
            <a:avLst>
              <a:gd name="adj" fmla="val 712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ZoneTexte 41"/>
          <p:cNvSpPr txBox="1"/>
          <p:nvPr/>
        </p:nvSpPr>
        <p:spPr bwMode="auto">
          <a:xfrm>
            <a:off x="4200956" y="3960205"/>
            <a:ext cx="4609103" cy="984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600" baseline="0" dirty="0" smtClean="0">
                <a:latin typeface="Verdana" charset="0"/>
                <a:cs typeface="Arial" charset="0"/>
              </a:rPr>
              <a:t>Question:</a:t>
            </a:r>
            <a:r>
              <a:rPr lang="en-US" sz="1600" dirty="0" smtClean="0">
                <a:latin typeface="Verdana" charset="0"/>
                <a:cs typeface="Arial" charset="0"/>
              </a:rPr>
              <a:t> are high-order computations suited for reducing the numerical diffusion with non-aligned meshes and strongly anisotropic problems?</a:t>
            </a:r>
            <a:endParaRPr lang="en-US" sz="1600" baseline="0" dirty="0" smtClean="0">
              <a:latin typeface="Verdana" charset="0"/>
              <a:cs typeface="Arial" charset="0"/>
            </a:endParaRPr>
          </a:p>
        </p:txBody>
      </p:sp>
      <p:sp>
        <p:nvSpPr>
          <p:cNvPr id="2" name="ZoneTexte 1"/>
          <p:cNvSpPr txBox="1"/>
          <p:nvPr/>
        </p:nvSpPr>
        <p:spPr bwMode="auto">
          <a:xfrm>
            <a:off x="573208" y="1903518"/>
            <a:ext cx="244121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200" b="1" baseline="0" dirty="0" smtClean="0">
                <a:solidFill>
                  <a:srgbClr val="FF0000"/>
                </a:solidFill>
                <a:latin typeface="Verdana" charset="0"/>
                <a:cs typeface="Arial" charset="0"/>
              </a:rPr>
              <a:t>Convergence rate</a:t>
            </a:r>
            <a:r>
              <a:rPr lang="en-US" sz="1200" b="1" dirty="0" smtClean="0">
                <a:solidFill>
                  <a:srgbClr val="FF0000"/>
                </a:solidFill>
                <a:latin typeface="Verdana" charset="0"/>
                <a:cs typeface="Arial" charset="0"/>
              </a:rPr>
              <a:t> </a:t>
            </a:r>
            <a:r>
              <a:rPr lang="en-US" sz="1200" b="1" dirty="0" smtClean="0">
                <a:solidFill>
                  <a:srgbClr val="FF0000"/>
                </a:solidFill>
                <a:latin typeface="Verdana" charset="0"/>
                <a:cs typeface="Arial" charset="0"/>
              </a:rPr>
              <a:t>p+1</a:t>
            </a:r>
            <a:endParaRPr lang="en-US" sz="1200" b="1" dirty="0" smtClean="0">
              <a:solidFill>
                <a:srgbClr val="FF0000"/>
              </a:solidFill>
              <a:latin typeface="Verdana" charset="0"/>
              <a:cs typeface="Arial" charset="0"/>
            </a:endParaRPr>
          </a:p>
        </p:txBody>
      </p:sp>
      <p:pic>
        <p:nvPicPr>
          <p:cNvPr id="6" name="Imag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403" y="2194769"/>
            <a:ext cx="3145624" cy="2493988"/>
          </a:xfrm>
          <a:prstGeom prst="rect">
            <a:avLst/>
          </a:prstGeom>
        </p:spPr>
      </p:pic>
    </p:spTree>
    <p:extLst>
      <p:ext uri="{BB962C8B-B14F-4D97-AF65-F5344CB8AC3E}">
        <p14:creationId xmlns:p14="http://schemas.microsoft.com/office/powerpoint/2010/main" val="320215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High-order and numerical diffusion</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12</a:t>
            </a:fld>
            <a:endParaRPr lang="fr-FR"/>
          </a:p>
        </p:txBody>
      </p:sp>
      <p:pic>
        <p:nvPicPr>
          <p:cNvPr id="6" name="Image 5"/>
          <p:cNvPicPr>
            <a:picLocks noChangeAspect="1"/>
          </p:cNvPicPr>
          <p:nvPr/>
        </p:nvPicPr>
        <p:blipFill>
          <a:blip r:embed="rId3">
            <a:clrChange>
              <a:clrFrom>
                <a:srgbClr val="FFFFFF"/>
              </a:clrFrom>
              <a:clrTo>
                <a:srgbClr val="FFFFFF">
                  <a:alpha val="0"/>
                </a:srgbClr>
              </a:clrTo>
            </a:clrChange>
          </a:blip>
          <a:stretch>
            <a:fillRect/>
          </a:stretch>
        </p:blipFill>
        <p:spPr>
          <a:xfrm>
            <a:off x="316671" y="1662191"/>
            <a:ext cx="2999966" cy="467208"/>
          </a:xfrm>
          <a:prstGeom prst="rect">
            <a:avLst/>
          </a:prstGeom>
        </p:spPr>
      </p:pic>
      <p:pic>
        <p:nvPicPr>
          <p:cNvPr id="26" name="Image 25"/>
          <p:cNvPicPr>
            <a:picLocks noChangeAspect="1"/>
          </p:cNvPicPr>
          <p:nvPr/>
        </p:nvPicPr>
        <p:blipFill rotWithShape="1">
          <a:blip r:embed="rId4">
            <a:clrChange>
              <a:clrFrom>
                <a:srgbClr val="FFFFFF"/>
              </a:clrFrom>
              <a:clrTo>
                <a:srgbClr val="FFFFFF">
                  <a:alpha val="0"/>
                </a:srgbClr>
              </a:clrTo>
            </a:clrChange>
          </a:blip>
          <a:srcRect l="48069"/>
          <a:stretch/>
        </p:blipFill>
        <p:spPr>
          <a:xfrm>
            <a:off x="4965173" y="1346547"/>
            <a:ext cx="1951189" cy="1826702"/>
          </a:xfrm>
          <a:prstGeom prst="rect">
            <a:avLst/>
          </a:prstGeom>
        </p:spPr>
      </p:pic>
      <p:sp>
        <p:nvSpPr>
          <p:cNvPr id="30" name="Forme libre 29"/>
          <p:cNvSpPr/>
          <p:nvPr/>
        </p:nvSpPr>
        <p:spPr>
          <a:xfrm>
            <a:off x="1588559" y="2004870"/>
            <a:ext cx="167741" cy="261308"/>
          </a:xfrm>
          <a:custGeom>
            <a:avLst/>
            <a:gdLst>
              <a:gd name="connsiteX0" fmla="*/ 0 w 167741"/>
              <a:gd name="connsiteY0" fmla="*/ 0 h 261308"/>
              <a:gd name="connsiteX1" fmla="*/ 102550 w 167741"/>
              <a:gd name="connsiteY1" fmla="*/ 102549 h 261308"/>
              <a:gd name="connsiteX2" fmla="*/ 42729 w 167741"/>
              <a:gd name="connsiteY2" fmla="*/ 205099 h 261308"/>
              <a:gd name="connsiteX3" fmla="*/ 153824 w 167741"/>
              <a:gd name="connsiteY3" fmla="*/ 256374 h 261308"/>
              <a:gd name="connsiteX4" fmla="*/ 162370 w 167741"/>
              <a:gd name="connsiteY4" fmla="*/ 256374 h 2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41" h="261308">
                <a:moveTo>
                  <a:pt x="0" y="0"/>
                </a:moveTo>
                <a:cubicBezTo>
                  <a:pt x="47714" y="34183"/>
                  <a:pt x="95429" y="68366"/>
                  <a:pt x="102550" y="102549"/>
                </a:cubicBezTo>
                <a:cubicBezTo>
                  <a:pt x="109671" y="136732"/>
                  <a:pt x="34183" y="179462"/>
                  <a:pt x="42729" y="205099"/>
                </a:cubicBezTo>
                <a:cubicBezTo>
                  <a:pt x="51275" y="230737"/>
                  <a:pt x="133884" y="247828"/>
                  <a:pt x="153824" y="256374"/>
                </a:cubicBezTo>
                <a:cubicBezTo>
                  <a:pt x="173764" y="264920"/>
                  <a:pt x="168067" y="260647"/>
                  <a:pt x="162370" y="256374"/>
                </a:cubicBezTo>
              </a:path>
            </a:pathLst>
          </a:custGeom>
          <a:noFill/>
          <a:ln w="12700">
            <a:solidFill>
              <a:srgbClr val="FF0000"/>
            </a:solidFill>
            <a:head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1067758" y="2174911"/>
            <a:ext cx="1942195" cy="276999"/>
          </a:xfrm>
          <a:prstGeom prst="rect">
            <a:avLst/>
          </a:prstGeom>
          <a:noFill/>
        </p:spPr>
        <p:txBody>
          <a:bodyPr wrap="square" rtlCol="0">
            <a:spAutoFit/>
          </a:bodyPr>
          <a:lstStyle/>
          <a:p>
            <a:r>
              <a:rPr lang="es-ES_tradnl" sz="1200" dirty="0" err="1" smtClean="0">
                <a:solidFill>
                  <a:srgbClr val="FF0000"/>
                </a:solidFill>
              </a:rPr>
              <a:t>Magnetic</a:t>
            </a:r>
            <a:r>
              <a:rPr lang="es-ES_tradnl" sz="1200" dirty="0" smtClean="0">
                <a:solidFill>
                  <a:srgbClr val="FF0000"/>
                </a:solidFill>
              </a:rPr>
              <a:t> </a:t>
            </a:r>
            <a:r>
              <a:rPr lang="es-ES_tradnl" sz="1200" dirty="0" err="1" smtClean="0">
                <a:solidFill>
                  <a:srgbClr val="FF0000"/>
                </a:solidFill>
              </a:rPr>
              <a:t>field</a:t>
            </a:r>
            <a:r>
              <a:rPr lang="es-ES_tradnl" sz="1200" dirty="0" smtClean="0">
                <a:solidFill>
                  <a:srgbClr val="FF0000"/>
                </a:solidFill>
              </a:rPr>
              <a:t> </a:t>
            </a:r>
            <a:r>
              <a:rPr lang="es-ES_tradnl" sz="1200" dirty="0" err="1" smtClean="0">
                <a:solidFill>
                  <a:srgbClr val="FF0000"/>
                </a:solidFill>
              </a:rPr>
              <a:t>direction</a:t>
            </a:r>
            <a:endParaRPr lang="fr-FR" sz="1200" dirty="0">
              <a:solidFill>
                <a:srgbClr val="FF0000"/>
              </a:solidFill>
            </a:endParaRPr>
          </a:p>
        </p:txBody>
      </p:sp>
      <p:sp>
        <p:nvSpPr>
          <p:cNvPr id="44" name="ZoneTexte 43"/>
          <p:cNvSpPr txBox="1"/>
          <p:nvPr/>
        </p:nvSpPr>
        <p:spPr>
          <a:xfrm>
            <a:off x="6799242" y="936072"/>
            <a:ext cx="2304377" cy="369332"/>
          </a:xfrm>
          <a:prstGeom prst="rect">
            <a:avLst/>
          </a:prstGeom>
          <a:noFill/>
        </p:spPr>
        <p:txBody>
          <a:bodyPr wrap="square" rtlCol="0">
            <a:spAutoFit/>
          </a:bodyPr>
          <a:lstStyle/>
          <a:p>
            <a:r>
              <a:rPr lang="en-US" b="1" dirty="0" smtClean="0">
                <a:solidFill>
                  <a:srgbClr val="0070C0"/>
                </a:solidFill>
              </a:rPr>
              <a:t>Non-aligned mesh</a:t>
            </a:r>
            <a:endParaRPr lang="en-US" b="1" dirty="0">
              <a:solidFill>
                <a:srgbClr val="0070C0"/>
              </a:solidFill>
            </a:endParaRPr>
          </a:p>
        </p:txBody>
      </p:sp>
      <p:sp>
        <p:nvSpPr>
          <p:cNvPr id="45" name="ZoneTexte 44"/>
          <p:cNvSpPr txBox="1"/>
          <p:nvPr/>
        </p:nvSpPr>
        <p:spPr>
          <a:xfrm>
            <a:off x="4681406" y="935507"/>
            <a:ext cx="2304377" cy="369332"/>
          </a:xfrm>
          <a:prstGeom prst="rect">
            <a:avLst/>
          </a:prstGeom>
          <a:noFill/>
        </p:spPr>
        <p:txBody>
          <a:bodyPr wrap="square" rtlCol="0">
            <a:spAutoFit/>
          </a:bodyPr>
          <a:lstStyle/>
          <a:p>
            <a:pPr algn="ctr"/>
            <a:r>
              <a:rPr lang="en-US" b="1" dirty="0" smtClean="0">
                <a:solidFill>
                  <a:srgbClr val="0070C0"/>
                </a:solidFill>
              </a:rPr>
              <a:t>Aligned mesh</a:t>
            </a:r>
            <a:endParaRPr lang="en-US" b="1" dirty="0">
              <a:solidFill>
                <a:srgbClr val="0070C0"/>
              </a:solidFill>
            </a:endParaRPr>
          </a:p>
        </p:txBody>
      </p:sp>
      <p:grpSp>
        <p:nvGrpSpPr>
          <p:cNvPr id="8" name="Groupe 7"/>
          <p:cNvGrpSpPr/>
          <p:nvPr/>
        </p:nvGrpSpPr>
        <p:grpSpPr>
          <a:xfrm>
            <a:off x="149903" y="2439317"/>
            <a:ext cx="1606610" cy="717468"/>
            <a:chOff x="3915170" y="2668691"/>
            <a:chExt cx="2016755" cy="717468"/>
          </a:xfrm>
        </p:grpSpPr>
        <mc:AlternateContent xmlns:mc="http://schemas.openxmlformats.org/markup-compatibility/2006" xmlns:a14="http://schemas.microsoft.com/office/drawing/2010/main">
          <mc:Choice Requires="a14">
            <p:sp>
              <p:nvSpPr>
                <p:cNvPr id="53" name="ZoneTexte 52"/>
                <p:cNvSpPr txBox="1"/>
                <p:nvPr/>
              </p:nvSpPr>
              <p:spPr>
                <a:xfrm>
                  <a:off x="4089763" y="2941935"/>
                  <a:ext cx="762260" cy="4442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1400" i="1" smtClean="0">
                                <a:solidFill>
                                  <a:srgbClr val="FF0000"/>
                                </a:solidFill>
                                <a:latin typeface="Cambria Math" panose="02040503050406030204" pitchFamily="18" charset="0"/>
                              </a:rPr>
                            </m:ctrlPr>
                          </m:fPr>
                          <m:num>
                            <m:sSub>
                              <m:sSubPr>
                                <m:ctrlPr>
                                  <a:rPr lang="es-ES_tradnl" sz="1400" b="0" i="1" smtClean="0">
                                    <a:solidFill>
                                      <a:srgbClr val="FF0000"/>
                                    </a:solidFill>
                                    <a:latin typeface="Cambria Math" panose="02040503050406030204" pitchFamily="18" charset="0"/>
                                  </a:rPr>
                                </m:ctrlPr>
                              </m:sSubPr>
                              <m:e>
                                <m:r>
                                  <a:rPr lang="es-ES_tradnl" sz="1400" i="1">
                                    <a:solidFill>
                                      <a:srgbClr val="FF0000"/>
                                    </a:solidFill>
                                    <a:latin typeface="Cambria Math" panose="02040503050406030204" pitchFamily="18" charset="0"/>
                                  </a:rPr>
                                  <m:t>𝑘</m:t>
                                </m:r>
                              </m:e>
                              <m:sub>
                                <m:r>
                                  <a:rPr lang="es-ES_tradnl" sz="1400" i="1">
                                    <a:solidFill>
                                      <a:srgbClr val="FF0000"/>
                                    </a:solidFill>
                                    <a:latin typeface="Cambria Math" panose="02040503050406030204" pitchFamily="18" charset="0"/>
                                    <a:ea typeface="Cambria Math" panose="02040503050406030204" pitchFamily="18" charset="0"/>
                                  </a:rPr>
                                  <m:t>∥</m:t>
                                </m:r>
                              </m:sub>
                            </m:sSub>
                          </m:num>
                          <m:den>
                            <m:sSub>
                              <m:sSubPr>
                                <m:ctrlPr>
                                  <a:rPr lang="fr-FR" sz="1400" i="1" smtClean="0">
                                    <a:solidFill>
                                      <a:srgbClr val="FF0000"/>
                                    </a:solidFill>
                                    <a:latin typeface="Cambria Math" panose="02040503050406030204" pitchFamily="18" charset="0"/>
                                  </a:rPr>
                                </m:ctrlPr>
                              </m:sSubPr>
                              <m:e>
                                <m:r>
                                  <a:rPr lang="es-ES_tradnl" sz="1400" i="1">
                                    <a:solidFill>
                                      <a:srgbClr val="FF0000"/>
                                    </a:solidFill>
                                    <a:latin typeface="Cambria Math" panose="02040503050406030204" pitchFamily="18" charset="0"/>
                                  </a:rPr>
                                  <m:t>𝑘</m:t>
                                </m:r>
                              </m:e>
                              <m:sub>
                                <m:r>
                                  <a:rPr lang="es-ES_tradnl" sz="1400" i="1">
                                    <a:solidFill>
                                      <a:srgbClr val="FF0000"/>
                                    </a:solidFill>
                                    <a:latin typeface="Cambria Math" panose="02040503050406030204" pitchFamily="18" charset="0"/>
                                    <a:ea typeface="Cambria Math" panose="02040503050406030204" pitchFamily="18" charset="0"/>
                                  </a:rPr>
                                  <m:t>⊥</m:t>
                                </m:r>
                              </m:sub>
                            </m:sSub>
                          </m:den>
                        </m:f>
                        <m:r>
                          <a:rPr lang="es-ES_tradnl" sz="1400" b="0" i="1" smtClean="0">
                            <a:solidFill>
                              <a:srgbClr val="FF0000"/>
                            </a:solidFill>
                            <a:latin typeface="Cambria Math" panose="02040503050406030204" pitchFamily="18" charset="0"/>
                          </a:rPr>
                          <m:t>=</m:t>
                        </m:r>
                        <m:sSup>
                          <m:sSupPr>
                            <m:ctrlPr>
                              <a:rPr lang="es-ES_tradnl" sz="1400" b="0" i="1" smtClean="0">
                                <a:solidFill>
                                  <a:srgbClr val="FF0000"/>
                                </a:solidFill>
                                <a:latin typeface="Cambria Math" panose="02040503050406030204" pitchFamily="18" charset="0"/>
                              </a:rPr>
                            </m:ctrlPr>
                          </m:sSupPr>
                          <m:e>
                            <m:r>
                              <a:rPr lang="es-ES_tradnl" sz="1400" i="1">
                                <a:solidFill>
                                  <a:srgbClr val="FF0000"/>
                                </a:solidFill>
                                <a:latin typeface="Cambria Math" panose="02040503050406030204" pitchFamily="18" charset="0"/>
                              </a:rPr>
                              <m:t>10</m:t>
                            </m:r>
                          </m:e>
                          <m:sup>
                            <m:r>
                              <a:rPr lang="es-ES_tradnl" sz="1400" b="0" i="1" smtClean="0">
                                <a:solidFill>
                                  <a:srgbClr val="FF0000"/>
                                </a:solidFill>
                                <a:latin typeface="Cambria Math" panose="02040503050406030204" pitchFamily="18" charset="0"/>
                              </a:rPr>
                              <m:t>9</m:t>
                            </m:r>
                          </m:sup>
                        </m:sSup>
                      </m:oMath>
                    </m:oMathPara>
                  </a14:m>
                  <a:endParaRPr lang="fr-FR" sz="1400" dirty="0">
                    <a:solidFill>
                      <a:srgbClr val="FF0000"/>
                    </a:solidFill>
                  </a:endParaRPr>
                </a:p>
              </p:txBody>
            </p:sp>
          </mc:Choice>
          <mc:Fallback xmlns="">
            <p:sp>
              <p:nvSpPr>
                <p:cNvPr id="53" name="ZoneTexte 52"/>
                <p:cNvSpPr txBox="1">
                  <a:spLocks noRot="1" noChangeAspect="1" noMove="1" noResize="1" noEditPoints="1" noAdjustHandles="1" noChangeArrowheads="1" noChangeShapeType="1" noTextEdit="1"/>
                </p:cNvSpPr>
                <p:nvPr/>
              </p:nvSpPr>
              <p:spPr>
                <a:xfrm>
                  <a:off x="4089763" y="2941935"/>
                  <a:ext cx="762260" cy="444224"/>
                </a:xfrm>
                <a:prstGeom prst="rect">
                  <a:avLst/>
                </a:prstGeom>
                <a:blipFill rotWithShape="0">
                  <a:blip r:embed="rId5"/>
                  <a:stretch>
                    <a:fillRect l="-11111" r="-23232" b="-9589"/>
                  </a:stretch>
                </a:blipFill>
              </p:spPr>
              <p:txBody>
                <a:bodyPr/>
                <a:lstStyle/>
                <a:p>
                  <a:r>
                    <a:rPr lang="en-US">
                      <a:noFill/>
                    </a:rPr>
                    <a:t> </a:t>
                  </a:r>
                </a:p>
              </p:txBody>
            </p:sp>
          </mc:Fallback>
        </mc:AlternateContent>
        <p:sp>
          <p:nvSpPr>
            <p:cNvPr id="54" name="ZoneTexte 53"/>
            <p:cNvSpPr txBox="1"/>
            <p:nvPr/>
          </p:nvSpPr>
          <p:spPr>
            <a:xfrm>
              <a:off x="3915170" y="2668691"/>
              <a:ext cx="2016755" cy="307777"/>
            </a:xfrm>
            <a:prstGeom prst="rect">
              <a:avLst/>
            </a:prstGeom>
            <a:noFill/>
          </p:spPr>
          <p:txBody>
            <a:bodyPr wrap="square" rtlCol="0">
              <a:spAutoFit/>
            </a:bodyPr>
            <a:lstStyle/>
            <a:p>
              <a:r>
                <a:rPr lang="en-US" sz="1400" dirty="0" smtClean="0">
                  <a:solidFill>
                    <a:srgbClr val="FF0000"/>
                  </a:solidFill>
                </a:rPr>
                <a:t>Strong anisotropy</a:t>
              </a:r>
              <a:endParaRPr lang="en-US" sz="1400" dirty="0">
                <a:solidFill>
                  <a:srgbClr val="FF0000"/>
                </a:solidFill>
              </a:endParaRPr>
            </a:p>
          </p:txBody>
        </p:sp>
      </p:grpSp>
      <p:pic>
        <p:nvPicPr>
          <p:cNvPr id="14" name="Image 13"/>
          <p:cNvPicPr>
            <a:picLocks noChangeAspect="1"/>
          </p:cNvPicPr>
          <p:nvPr/>
        </p:nvPicPr>
        <p:blipFill>
          <a:blip r:embed="rId6"/>
          <a:stretch>
            <a:fillRect/>
          </a:stretch>
        </p:blipFill>
        <p:spPr>
          <a:xfrm>
            <a:off x="7108826" y="1455405"/>
            <a:ext cx="1685207" cy="1608986"/>
          </a:xfrm>
          <a:prstGeom prst="rect">
            <a:avLst/>
          </a:prstGeom>
        </p:spPr>
      </p:pic>
      <p:pic>
        <p:nvPicPr>
          <p:cNvPr id="9" name="Image 8"/>
          <p:cNvPicPr>
            <a:picLocks noChangeAspect="1"/>
          </p:cNvPicPr>
          <p:nvPr/>
        </p:nvPicPr>
        <p:blipFill>
          <a:blip r:embed="rId7"/>
          <a:stretch>
            <a:fillRect/>
          </a:stretch>
        </p:blipFill>
        <p:spPr>
          <a:xfrm>
            <a:off x="5040326" y="3264551"/>
            <a:ext cx="1777605" cy="1716308"/>
          </a:xfrm>
          <a:prstGeom prst="rect">
            <a:avLst/>
          </a:prstGeom>
        </p:spPr>
      </p:pic>
      <p:pic>
        <p:nvPicPr>
          <p:cNvPr id="10" name="Image 9"/>
          <p:cNvPicPr>
            <a:picLocks noChangeAspect="1"/>
          </p:cNvPicPr>
          <p:nvPr/>
        </p:nvPicPr>
        <p:blipFill>
          <a:blip r:embed="rId8"/>
          <a:stretch>
            <a:fillRect/>
          </a:stretch>
        </p:blipFill>
        <p:spPr>
          <a:xfrm>
            <a:off x="7178168" y="3264552"/>
            <a:ext cx="1625197" cy="1588630"/>
          </a:xfrm>
          <a:prstGeom prst="rect">
            <a:avLst/>
          </a:prstGeom>
        </p:spPr>
      </p:pic>
      <p:sp>
        <p:nvSpPr>
          <p:cNvPr id="11" name="ZoneTexte 10"/>
          <p:cNvSpPr txBox="1"/>
          <p:nvPr/>
        </p:nvSpPr>
        <p:spPr bwMode="auto">
          <a:xfrm>
            <a:off x="6393426" y="1379154"/>
            <a:ext cx="101763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Quads</a:t>
            </a:r>
          </a:p>
        </p:txBody>
      </p:sp>
      <p:sp>
        <p:nvSpPr>
          <p:cNvPr id="33" name="ZoneTexte 32"/>
          <p:cNvSpPr txBox="1"/>
          <p:nvPr/>
        </p:nvSpPr>
        <p:spPr bwMode="auto">
          <a:xfrm>
            <a:off x="6310394" y="3155693"/>
            <a:ext cx="101763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Triangles</a:t>
            </a:r>
          </a:p>
        </p:txBody>
      </p:sp>
      <p:pic>
        <p:nvPicPr>
          <p:cNvPr id="34" name="Image 33"/>
          <p:cNvPicPr>
            <a:picLocks noChangeAspect="1"/>
          </p:cNvPicPr>
          <p:nvPr/>
        </p:nvPicPr>
        <p:blipFill>
          <a:blip r:embed="rId9">
            <a:clrChange>
              <a:clrFrom>
                <a:srgbClr val="FFFFFF"/>
              </a:clrFrom>
              <a:clrTo>
                <a:srgbClr val="FFFFFF">
                  <a:alpha val="0"/>
                </a:srgbClr>
              </a:clrTo>
            </a:clrChange>
          </a:blip>
          <a:stretch>
            <a:fillRect/>
          </a:stretch>
        </p:blipFill>
        <p:spPr>
          <a:xfrm>
            <a:off x="231163" y="1361710"/>
            <a:ext cx="2717499" cy="350011"/>
          </a:xfrm>
          <a:prstGeom prst="rect">
            <a:avLst/>
          </a:prstGeom>
        </p:spPr>
      </p:pic>
      <p:sp>
        <p:nvSpPr>
          <p:cNvPr id="37" name="Rectangle 36"/>
          <p:cNvSpPr/>
          <p:nvPr/>
        </p:nvSpPr>
        <p:spPr>
          <a:xfrm>
            <a:off x="45833" y="2594066"/>
            <a:ext cx="3555505" cy="307213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p:cNvSpPr txBox="1"/>
          <p:nvPr/>
        </p:nvSpPr>
        <p:spPr>
          <a:xfrm>
            <a:off x="2141916" y="4488561"/>
            <a:ext cx="754156" cy="276999"/>
          </a:xfrm>
          <a:prstGeom prst="rect">
            <a:avLst/>
          </a:prstGeom>
          <a:noFill/>
        </p:spPr>
        <p:txBody>
          <a:bodyPr wrap="square" rtlCol="0">
            <a:spAutoFit/>
          </a:bodyPr>
          <a:lstStyle/>
          <a:p>
            <a:r>
              <a:rPr lang="en-US" sz="1200" dirty="0" smtClean="0">
                <a:solidFill>
                  <a:srgbClr val="FF0000"/>
                </a:solidFill>
              </a:rPr>
              <a:t>source</a:t>
            </a:r>
            <a:endParaRPr lang="en-US" sz="1200" dirty="0">
              <a:solidFill>
                <a:srgbClr val="FF0000"/>
              </a:solidFill>
            </a:endParaRPr>
          </a:p>
        </p:txBody>
      </p:sp>
      <p:grpSp>
        <p:nvGrpSpPr>
          <p:cNvPr id="2" name="Groupe 1"/>
          <p:cNvGrpSpPr/>
          <p:nvPr/>
        </p:nvGrpSpPr>
        <p:grpSpPr>
          <a:xfrm>
            <a:off x="0" y="3255995"/>
            <a:ext cx="2495582" cy="1848005"/>
            <a:chOff x="0" y="3255995"/>
            <a:chExt cx="2495582" cy="1848005"/>
          </a:xfrm>
        </p:grpSpPr>
        <p:pic>
          <p:nvPicPr>
            <p:cNvPr id="38" name="Image 37"/>
            <p:cNvPicPr>
              <a:picLocks noChangeAspect="1"/>
            </p:cNvPicPr>
            <p:nvPr/>
          </p:nvPicPr>
          <p:blipFill>
            <a:blip r:embed="rId10">
              <a:clrChange>
                <a:clrFrom>
                  <a:srgbClr val="FFFFFF"/>
                </a:clrFrom>
                <a:clrTo>
                  <a:srgbClr val="FFFFFF">
                    <a:alpha val="0"/>
                  </a:srgbClr>
                </a:clrTo>
              </a:clrChange>
            </a:blip>
            <a:stretch>
              <a:fillRect/>
            </a:stretch>
          </p:blipFill>
          <p:spPr>
            <a:xfrm>
              <a:off x="504276" y="3291380"/>
              <a:ext cx="1698710" cy="1532106"/>
            </a:xfrm>
            <a:prstGeom prst="rect">
              <a:avLst/>
            </a:prstGeom>
          </p:spPr>
        </p:pic>
        <p:sp>
          <p:nvSpPr>
            <p:cNvPr id="40" name="Forme libre 39"/>
            <p:cNvSpPr/>
            <p:nvPr/>
          </p:nvSpPr>
          <p:spPr>
            <a:xfrm>
              <a:off x="1991526" y="4066841"/>
              <a:ext cx="504056" cy="421720"/>
            </a:xfrm>
            <a:custGeom>
              <a:avLst/>
              <a:gdLst>
                <a:gd name="connsiteX0" fmla="*/ 0 w 167741"/>
                <a:gd name="connsiteY0" fmla="*/ 0 h 261308"/>
                <a:gd name="connsiteX1" fmla="*/ 102550 w 167741"/>
                <a:gd name="connsiteY1" fmla="*/ 102549 h 261308"/>
                <a:gd name="connsiteX2" fmla="*/ 42729 w 167741"/>
                <a:gd name="connsiteY2" fmla="*/ 205099 h 261308"/>
                <a:gd name="connsiteX3" fmla="*/ 153824 w 167741"/>
                <a:gd name="connsiteY3" fmla="*/ 256374 h 261308"/>
                <a:gd name="connsiteX4" fmla="*/ 162370 w 167741"/>
                <a:gd name="connsiteY4" fmla="*/ 256374 h 2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41" h="261308">
                  <a:moveTo>
                    <a:pt x="0" y="0"/>
                  </a:moveTo>
                  <a:cubicBezTo>
                    <a:pt x="47714" y="34183"/>
                    <a:pt x="95429" y="68366"/>
                    <a:pt x="102550" y="102549"/>
                  </a:cubicBezTo>
                  <a:cubicBezTo>
                    <a:pt x="109671" y="136732"/>
                    <a:pt x="34183" y="179462"/>
                    <a:pt x="42729" y="205099"/>
                  </a:cubicBezTo>
                  <a:cubicBezTo>
                    <a:pt x="51275" y="230737"/>
                    <a:pt x="133884" y="247828"/>
                    <a:pt x="153824" y="256374"/>
                  </a:cubicBezTo>
                  <a:cubicBezTo>
                    <a:pt x="173764" y="264920"/>
                    <a:pt x="168067" y="260647"/>
                    <a:pt x="162370" y="256374"/>
                  </a:cubicBezTo>
                </a:path>
              </a:pathLst>
            </a:custGeom>
            <a:noFill/>
            <a:ln w="12700">
              <a:solidFill>
                <a:srgbClr val="FF0000"/>
              </a:solidFill>
              <a:head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41"/>
            <p:cNvSpPr/>
            <p:nvPr/>
          </p:nvSpPr>
          <p:spPr>
            <a:xfrm flipH="1">
              <a:off x="403582" y="4066841"/>
              <a:ext cx="400490" cy="421720"/>
            </a:xfrm>
            <a:custGeom>
              <a:avLst/>
              <a:gdLst>
                <a:gd name="connsiteX0" fmla="*/ 0 w 167741"/>
                <a:gd name="connsiteY0" fmla="*/ 0 h 261308"/>
                <a:gd name="connsiteX1" fmla="*/ 102550 w 167741"/>
                <a:gd name="connsiteY1" fmla="*/ 102549 h 261308"/>
                <a:gd name="connsiteX2" fmla="*/ 42729 w 167741"/>
                <a:gd name="connsiteY2" fmla="*/ 205099 h 261308"/>
                <a:gd name="connsiteX3" fmla="*/ 153824 w 167741"/>
                <a:gd name="connsiteY3" fmla="*/ 256374 h 261308"/>
                <a:gd name="connsiteX4" fmla="*/ 162370 w 167741"/>
                <a:gd name="connsiteY4" fmla="*/ 256374 h 2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41" h="261308">
                  <a:moveTo>
                    <a:pt x="0" y="0"/>
                  </a:moveTo>
                  <a:cubicBezTo>
                    <a:pt x="47714" y="34183"/>
                    <a:pt x="95429" y="68366"/>
                    <a:pt x="102550" y="102549"/>
                  </a:cubicBezTo>
                  <a:cubicBezTo>
                    <a:pt x="109671" y="136732"/>
                    <a:pt x="34183" y="179462"/>
                    <a:pt x="42729" y="205099"/>
                  </a:cubicBezTo>
                  <a:cubicBezTo>
                    <a:pt x="51275" y="230737"/>
                    <a:pt x="133884" y="247828"/>
                    <a:pt x="153824" y="256374"/>
                  </a:cubicBezTo>
                  <a:cubicBezTo>
                    <a:pt x="173764" y="264920"/>
                    <a:pt x="168067" y="260647"/>
                    <a:pt x="162370" y="256374"/>
                  </a:cubicBezTo>
                </a:path>
              </a:pathLst>
            </a:custGeom>
            <a:noFill/>
            <a:ln w="12700">
              <a:solidFill>
                <a:srgbClr val="0070C0"/>
              </a:solidFill>
              <a:head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a:off x="0" y="4424522"/>
              <a:ext cx="754156" cy="276999"/>
            </a:xfrm>
            <a:prstGeom prst="rect">
              <a:avLst/>
            </a:prstGeom>
            <a:noFill/>
          </p:spPr>
          <p:txBody>
            <a:bodyPr wrap="square" rtlCol="0">
              <a:spAutoFit/>
            </a:bodyPr>
            <a:lstStyle/>
            <a:p>
              <a:r>
                <a:rPr lang="en-US" sz="1200" dirty="0" smtClean="0">
                  <a:solidFill>
                    <a:srgbClr val="0070C0"/>
                  </a:solidFill>
                </a:rPr>
                <a:t>sink</a:t>
              </a:r>
              <a:endParaRPr lang="en-US" sz="1200" dirty="0">
                <a:solidFill>
                  <a:srgbClr val="0070C0"/>
                </a:solidFill>
              </a:endParaRPr>
            </a:p>
          </p:txBody>
        </p:sp>
        <p:sp>
          <p:nvSpPr>
            <p:cNvPr id="58" name="Arc 57"/>
            <p:cNvSpPr/>
            <p:nvPr/>
          </p:nvSpPr>
          <p:spPr>
            <a:xfrm rot="16200000">
              <a:off x="612072" y="3262242"/>
              <a:ext cx="1561403" cy="1548910"/>
            </a:xfrm>
            <a:prstGeom prst="arc">
              <a:avLst>
                <a:gd name="adj1" fmla="val 16107801"/>
                <a:gd name="adj2" fmla="val 21471735"/>
              </a:avLst>
            </a:prstGeom>
            <a:ln w="19050">
              <a:solidFill>
                <a:srgbClr val="FF0000"/>
              </a:solidFill>
              <a:headEnd type="non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9" name="ZoneTexte 58"/>
            <p:cNvSpPr txBox="1"/>
            <p:nvPr/>
          </p:nvSpPr>
          <p:spPr>
            <a:xfrm>
              <a:off x="108153" y="4796223"/>
              <a:ext cx="2353809" cy="307777"/>
            </a:xfrm>
            <a:prstGeom prst="rect">
              <a:avLst/>
            </a:prstGeom>
            <a:noFill/>
          </p:spPr>
          <p:txBody>
            <a:bodyPr wrap="square" rtlCol="0">
              <a:spAutoFit/>
            </a:bodyPr>
            <a:lstStyle/>
            <a:p>
              <a:r>
                <a:rPr lang="en-US" sz="1400" dirty="0" smtClean="0">
                  <a:solidFill>
                    <a:srgbClr val="FF0000"/>
                  </a:solidFill>
                </a:rPr>
                <a:t>Circular magnetic field</a:t>
              </a:r>
              <a:endParaRPr lang="en-US" sz="1400" dirty="0">
                <a:solidFill>
                  <a:srgbClr val="FF0000"/>
                </a:solidFill>
              </a:endParaRPr>
            </a:p>
          </p:txBody>
        </p:sp>
        <p:sp>
          <p:nvSpPr>
            <p:cNvPr id="60" name="ZoneTexte 59"/>
            <p:cNvSpPr txBox="1"/>
            <p:nvPr/>
          </p:nvSpPr>
          <p:spPr>
            <a:xfrm>
              <a:off x="488963" y="3296082"/>
              <a:ext cx="504056" cy="369332"/>
            </a:xfrm>
            <a:prstGeom prst="rect">
              <a:avLst/>
            </a:prstGeom>
            <a:noFill/>
          </p:spPr>
          <p:txBody>
            <a:bodyPr wrap="square" rtlCol="0">
              <a:spAutoFit/>
            </a:bodyPr>
            <a:lstStyle/>
            <a:p>
              <a:r>
                <a:rPr lang="es-ES_tradnl" i="1" dirty="0" smtClean="0">
                  <a:solidFill>
                    <a:srgbClr val="FF0000"/>
                  </a:solidFill>
                </a:rPr>
                <a:t>b</a:t>
              </a:r>
              <a:endParaRPr lang="fr-FR" i="1" dirty="0">
                <a:solidFill>
                  <a:srgbClr val="FF0000"/>
                </a:solidFill>
              </a:endParaRPr>
            </a:p>
          </p:txBody>
        </p:sp>
      </p:grpSp>
      <p:pic>
        <p:nvPicPr>
          <p:cNvPr id="61" name="Image 60"/>
          <p:cNvPicPr>
            <a:picLocks noChangeAspect="1"/>
          </p:cNvPicPr>
          <p:nvPr/>
        </p:nvPicPr>
        <p:blipFill>
          <a:blip r:embed="rId11">
            <a:clrChange>
              <a:clrFrom>
                <a:srgbClr val="FFFFFF"/>
              </a:clrFrom>
              <a:clrTo>
                <a:srgbClr val="FFFFFF">
                  <a:alpha val="0"/>
                </a:srgbClr>
              </a:clrTo>
            </a:clrChange>
          </a:blip>
          <a:stretch>
            <a:fillRect/>
          </a:stretch>
        </p:blipFill>
        <p:spPr>
          <a:xfrm>
            <a:off x="2775011" y="3304749"/>
            <a:ext cx="1583620" cy="1512000"/>
          </a:xfrm>
          <a:prstGeom prst="rect">
            <a:avLst/>
          </a:prstGeom>
        </p:spPr>
      </p:pic>
      <p:sp>
        <p:nvSpPr>
          <p:cNvPr id="62" name="ZoneTexte 61"/>
          <p:cNvSpPr txBox="1"/>
          <p:nvPr/>
        </p:nvSpPr>
        <p:spPr>
          <a:xfrm>
            <a:off x="3594962" y="4817828"/>
            <a:ext cx="1152128" cy="338554"/>
          </a:xfrm>
          <a:prstGeom prst="rect">
            <a:avLst/>
          </a:prstGeom>
          <a:noFill/>
        </p:spPr>
        <p:txBody>
          <a:bodyPr wrap="square" rtlCol="0">
            <a:spAutoFit/>
          </a:bodyPr>
          <a:lstStyle/>
          <a:p>
            <a:r>
              <a:rPr lang="es-ES_tradnl" sz="1600" dirty="0" err="1" smtClean="0">
                <a:solidFill>
                  <a:srgbClr val="FF0000"/>
                </a:solidFill>
              </a:rPr>
              <a:t>sections</a:t>
            </a:r>
            <a:endParaRPr lang="fr-FR" sz="1600" dirty="0">
              <a:solidFill>
                <a:srgbClr val="FF0000"/>
              </a:solidFill>
            </a:endParaRPr>
          </a:p>
        </p:txBody>
      </p:sp>
      <p:sp>
        <p:nvSpPr>
          <p:cNvPr id="63" name="Forme libre 62"/>
          <p:cNvSpPr/>
          <p:nvPr/>
        </p:nvSpPr>
        <p:spPr>
          <a:xfrm>
            <a:off x="4151224" y="4567233"/>
            <a:ext cx="268446" cy="285949"/>
          </a:xfrm>
          <a:custGeom>
            <a:avLst/>
            <a:gdLst>
              <a:gd name="connsiteX0" fmla="*/ 0 w 167741"/>
              <a:gd name="connsiteY0" fmla="*/ 0 h 261308"/>
              <a:gd name="connsiteX1" fmla="*/ 102550 w 167741"/>
              <a:gd name="connsiteY1" fmla="*/ 102549 h 261308"/>
              <a:gd name="connsiteX2" fmla="*/ 42729 w 167741"/>
              <a:gd name="connsiteY2" fmla="*/ 205099 h 261308"/>
              <a:gd name="connsiteX3" fmla="*/ 153824 w 167741"/>
              <a:gd name="connsiteY3" fmla="*/ 256374 h 261308"/>
              <a:gd name="connsiteX4" fmla="*/ 162370 w 167741"/>
              <a:gd name="connsiteY4" fmla="*/ 256374 h 26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41" h="261308">
                <a:moveTo>
                  <a:pt x="0" y="0"/>
                </a:moveTo>
                <a:cubicBezTo>
                  <a:pt x="47714" y="34183"/>
                  <a:pt x="95429" y="68366"/>
                  <a:pt x="102550" y="102549"/>
                </a:cubicBezTo>
                <a:cubicBezTo>
                  <a:pt x="109671" y="136732"/>
                  <a:pt x="34183" y="179462"/>
                  <a:pt x="42729" y="205099"/>
                </a:cubicBezTo>
                <a:cubicBezTo>
                  <a:pt x="51275" y="230737"/>
                  <a:pt x="133884" y="247828"/>
                  <a:pt x="153824" y="256374"/>
                </a:cubicBezTo>
                <a:cubicBezTo>
                  <a:pt x="173764" y="264920"/>
                  <a:pt x="168067" y="260647"/>
                  <a:pt x="162370" y="256374"/>
                </a:cubicBezTo>
              </a:path>
            </a:pathLst>
          </a:custGeom>
          <a:noFill/>
          <a:ln w="12700">
            <a:solidFill>
              <a:srgbClr val="FF0000"/>
            </a:solidFill>
            <a:head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63282" y="970734"/>
            <a:ext cx="3741552" cy="523220"/>
          </a:xfrm>
          <a:prstGeom prst="rect">
            <a:avLst/>
          </a:prstGeom>
          <a:noFill/>
        </p:spPr>
        <p:txBody>
          <a:bodyPr wrap="square" rtlCol="0">
            <a:spAutoFit/>
          </a:bodyPr>
          <a:lstStyle/>
          <a:p>
            <a:pPr algn="ctr"/>
            <a:r>
              <a:rPr lang="en-US" sz="1400" dirty="0" smtClean="0"/>
              <a:t>Problem statement: diffusion of a Gaussian source</a:t>
            </a:r>
            <a:endParaRPr lang="en-US" sz="1400" dirty="0"/>
          </a:p>
        </p:txBody>
      </p:sp>
    </p:spTree>
    <p:extLst>
      <p:ext uri="{BB962C8B-B14F-4D97-AF65-F5344CB8AC3E}">
        <p14:creationId xmlns:p14="http://schemas.microsoft.com/office/powerpoint/2010/main" val="3753701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High-order and numerical diffusion: </a:t>
            </a:r>
            <a:r>
              <a:rPr lang="en-US" sz="2000" dirty="0" smtClean="0">
                <a:solidFill>
                  <a:srgbClr val="FF0000"/>
                </a:solidFill>
              </a:rPr>
              <a:t>aligned meshes</a:t>
            </a:r>
            <a:endParaRPr lang="en-US" sz="2000" dirty="0">
              <a:solidFill>
                <a:srgbClr val="FF0000"/>
              </a:solidFill>
            </a:endParaRPr>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13</a:t>
            </a:fld>
            <a:endParaRPr lang="fr-FR"/>
          </a:p>
        </p:txBody>
      </p:sp>
      <p:pic>
        <p:nvPicPr>
          <p:cNvPr id="73" name="Image 72"/>
          <p:cNvPicPr>
            <a:picLocks noChangeAspect="1"/>
          </p:cNvPicPr>
          <p:nvPr/>
        </p:nvPicPr>
        <p:blipFill>
          <a:blip r:embed="rId3"/>
          <a:stretch>
            <a:fillRect/>
          </a:stretch>
        </p:blipFill>
        <p:spPr>
          <a:xfrm>
            <a:off x="451825" y="898693"/>
            <a:ext cx="7819048" cy="2152381"/>
          </a:xfrm>
          <a:prstGeom prst="rect">
            <a:avLst/>
          </a:prstGeom>
        </p:spPr>
      </p:pic>
      <p:pic>
        <p:nvPicPr>
          <p:cNvPr id="74" name="Image 73"/>
          <p:cNvPicPr>
            <a:picLocks noChangeAspect="1"/>
          </p:cNvPicPr>
          <p:nvPr/>
        </p:nvPicPr>
        <p:blipFill>
          <a:blip r:embed="rId4"/>
          <a:stretch>
            <a:fillRect/>
          </a:stretch>
        </p:blipFill>
        <p:spPr>
          <a:xfrm>
            <a:off x="451825" y="3066536"/>
            <a:ext cx="7871429" cy="2071429"/>
          </a:xfrm>
          <a:prstGeom prst="rect">
            <a:avLst/>
          </a:prstGeom>
        </p:spPr>
      </p:pic>
      <p:sp>
        <p:nvSpPr>
          <p:cNvPr id="75" name="ZoneTexte 74"/>
          <p:cNvSpPr txBox="1"/>
          <p:nvPr/>
        </p:nvSpPr>
        <p:spPr>
          <a:xfrm>
            <a:off x="767144" y="2104116"/>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77" name="ZoneTexte 76"/>
          <p:cNvSpPr txBox="1"/>
          <p:nvPr/>
        </p:nvSpPr>
        <p:spPr>
          <a:xfrm>
            <a:off x="3404273" y="209962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78" name="ZoneTexte 77"/>
          <p:cNvSpPr txBox="1"/>
          <p:nvPr/>
        </p:nvSpPr>
        <p:spPr>
          <a:xfrm>
            <a:off x="6031681" y="209962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79" name="ZoneTexte 78"/>
          <p:cNvSpPr txBox="1"/>
          <p:nvPr/>
        </p:nvSpPr>
        <p:spPr>
          <a:xfrm>
            <a:off x="767144" y="4165252"/>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80" name="ZoneTexte 79"/>
          <p:cNvSpPr txBox="1"/>
          <p:nvPr/>
        </p:nvSpPr>
        <p:spPr>
          <a:xfrm>
            <a:off x="3430464" y="4165252"/>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81" name="ZoneTexte 80"/>
          <p:cNvSpPr txBox="1"/>
          <p:nvPr/>
        </p:nvSpPr>
        <p:spPr>
          <a:xfrm>
            <a:off x="6031680" y="4165252"/>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82" name="ZoneTexte 81"/>
          <p:cNvSpPr txBox="1"/>
          <p:nvPr/>
        </p:nvSpPr>
        <p:spPr bwMode="auto">
          <a:xfrm>
            <a:off x="887947" y="1707539"/>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QUADS p=1</a:t>
            </a:r>
          </a:p>
        </p:txBody>
      </p:sp>
      <p:sp>
        <p:nvSpPr>
          <p:cNvPr id="83" name="ZoneTexte 82"/>
          <p:cNvSpPr txBox="1"/>
          <p:nvPr/>
        </p:nvSpPr>
        <p:spPr bwMode="auto">
          <a:xfrm>
            <a:off x="3488222" y="1706051"/>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QUADS p=2</a:t>
            </a:r>
          </a:p>
        </p:txBody>
      </p:sp>
      <p:sp>
        <p:nvSpPr>
          <p:cNvPr id="84" name="ZoneTexte 83"/>
          <p:cNvSpPr txBox="1"/>
          <p:nvPr/>
        </p:nvSpPr>
        <p:spPr bwMode="auto">
          <a:xfrm>
            <a:off x="6088497" y="1712516"/>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QUADS p=8</a:t>
            </a:r>
          </a:p>
        </p:txBody>
      </p:sp>
      <p:sp>
        <p:nvSpPr>
          <p:cNvPr id="85" name="ZoneTexte 84"/>
          <p:cNvSpPr txBox="1"/>
          <p:nvPr/>
        </p:nvSpPr>
        <p:spPr bwMode="auto">
          <a:xfrm>
            <a:off x="887946" y="3774647"/>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solidFill>
                  <a:srgbClr val="FF0000"/>
                </a:solidFill>
                <a:latin typeface="Verdana" charset="0"/>
                <a:cs typeface="Arial" charset="0"/>
              </a:rPr>
              <a:t>TRIA</a:t>
            </a:r>
            <a:r>
              <a:rPr lang="en-US" sz="1000" baseline="0" dirty="0" smtClean="0">
                <a:solidFill>
                  <a:srgbClr val="FF0000"/>
                </a:solidFill>
                <a:latin typeface="Verdana" charset="0"/>
                <a:cs typeface="Arial" charset="0"/>
              </a:rPr>
              <a:t> p=1</a:t>
            </a:r>
          </a:p>
        </p:txBody>
      </p:sp>
      <p:sp>
        <p:nvSpPr>
          <p:cNvPr id="86" name="ZoneTexte 85"/>
          <p:cNvSpPr txBox="1"/>
          <p:nvPr/>
        </p:nvSpPr>
        <p:spPr bwMode="auto">
          <a:xfrm>
            <a:off x="3514412" y="3788037"/>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solidFill>
                  <a:srgbClr val="FF0000"/>
                </a:solidFill>
                <a:latin typeface="Verdana" charset="0"/>
                <a:cs typeface="Arial" charset="0"/>
              </a:rPr>
              <a:t>TRIA</a:t>
            </a:r>
            <a:r>
              <a:rPr lang="en-US" sz="1000" baseline="0" dirty="0" smtClean="0">
                <a:solidFill>
                  <a:srgbClr val="FF0000"/>
                </a:solidFill>
                <a:latin typeface="Verdana" charset="0"/>
                <a:cs typeface="Arial" charset="0"/>
              </a:rPr>
              <a:t> p=2</a:t>
            </a:r>
          </a:p>
        </p:txBody>
      </p:sp>
      <p:sp>
        <p:nvSpPr>
          <p:cNvPr id="87" name="ZoneTexte 86"/>
          <p:cNvSpPr txBox="1"/>
          <p:nvPr/>
        </p:nvSpPr>
        <p:spPr bwMode="auto">
          <a:xfrm>
            <a:off x="6140878" y="3793505"/>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solidFill>
                  <a:srgbClr val="FF0000"/>
                </a:solidFill>
                <a:latin typeface="Verdana" charset="0"/>
                <a:cs typeface="Arial" charset="0"/>
              </a:rPr>
              <a:t>TRIA</a:t>
            </a:r>
            <a:r>
              <a:rPr lang="en-US" sz="1000" baseline="0" dirty="0" smtClean="0">
                <a:solidFill>
                  <a:srgbClr val="FF0000"/>
                </a:solidFill>
                <a:latin typeface="Verdana" charset="0"/>
                <a:cs typeface="Arial" charset="0"/>
              </a:rPr>
              <a:t> p=8</a:t>
            </a:r>
          </a:p>
        </p:txBody>
      </p:sp>
      <p:sp>
        <p:nvSpPr>
          <p:cNvPr id="63" name="ZoneTexte 62"/>
          <p:cNvSpPr txBox="1"/>
          <p:nvPr/>
        </p:nvSpPr>
        <p:spPr>
          <a:xfrm>
            <a:off x="3782961" y="164058"/>
            <a:ext cx="4540293" cy="307777"/>
          </a:xfrm>
          <a:prstGeom prst="rect">
            <a:avLst/>
          </a:prstGeom>
          <a:noFill/>
        </p:spPr>
        <p:txBody>
          <a:bodyPr wrap="square" rtlCol="0">
            <a:spAutoFit/>
          </a:bodyPr>
          <a:lstStyle/>
          <a:p>
            <a:pPr algn="ctr"/>
            <a:r>
              <a:rPr lang="en-US" sz="1400" b="1" dirty="0" smtClean="0">
                <a:solidFill>
                  <a:srgbClr val="00B050"/>
                </a:solidFill>
              </a:rPr>
              <a:t>The nodal distance is the same for all the meshes!!</a:t>
            </a:r>
            <a:endParaRPr lang="en-US" sz="1400" b="1" dirty="0">
              <a:solidFill>
                <a:srgbClr val="00B050"/>
              </a:solidFill>
            </a:endParaRPr>
          </a:p>
        </p:txBody>
      </p:sp>
    </p:spTree>
    <p:extLst>
      <p:ext uri="{BB962C8B-B14F-4D97-AF65-F5344CB8AC3E}">
        <p14:creationId xmlns:p14="http://schemas.microsoft.com/office/powerpoint/2010/main" val="3188586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432778" y="964525"/>
            <a:ext cx="7842857" cy="2080953"/>
          </a:xfrm>
          <a:prstGeom prst="rect">
            <a:avLst/>
          </a:prstGeom>
        </p:spPr>
      </p:pic>
      <p:pic>
        <p:nvPicPr>
          <p:cNvPr id="2" name="Image 1"/>
          <p:cNvPicPr>
            <a:picLocks noChangeAspect="1"/>
          </p:cNvPicPr>
          <p:nvPr/>
        </p:nvPicPr>
        <p:blipFill>
          <a:blip r:embed="rId4"/>
          <a:stretch>
            <a:fillRect/>
          </a:stretch>
        </p:blipFill>
        <p:spPr>
          <a:xfrm>
            <a:off x="439689" y="3043144"/>
            <a:ext cx="7828572" cy="2095238"/>
          </a:xfrm>
          <a:prstGeom prst="rect">
            <a:avLst/>
          </a:prstGeom>
        </p:spPr>
      </p:pic>
      <p:sp>
        <p:nvSpPr>
          <p:cNvPr id="3" name="Titre 2"/>
          <p:cNvSpPr>
            <a:spLocks noGrp="1"/>
          </p:cNvSpPr>
          <p:nvPr>
            <p:ph type="title"/>
          </p:nvPr>
        </p:nvSpPr>
        <p:spPr>
          <a:xfrm>
            <a:off x="573208" y="492029"/>
            <a:ext cx="8229600" cy="482203"/>
          </a:xfrm>
        </p:spPr>
        <p:txBody>
          <a:bodyPr/>
          <a:lstStyle/>
          <a:p>
            <a:r>
              <a:rPr lang="en-US" sz="2000" dirty="0" smtClean="0"/>
              <a:t>High-order and numerical diffusion: </a:t>
            </a:r>
            <a:r>
              <a:rPr lang="en-US" sz="2000" dirty="0" smtClean="0">
                <a:solidFill>
                  <a:srgbClr val="FF0000"/>
                </a:solidFill>
              </a:rPr>
              <a:t>non-aligned </a:t>
            </a:r>
            <a:r>
              <a:rPr lang="en-US" sz="2000" dirty="0">
                <a:solidFill>
                  <a:srgbClr val="FF0000"/>
                </a:solidFill>
              </a:rPr>
              <a:t>meshes</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14</a:t>
            </a:fld>
            <a:endParaRPr lang="fr-FR"/>
          </a:p>
        </p:txBody>
      </p:sp>
      <p:sp>
        <p:nvSpPr>
          <p:cNvPr id="79" name="ZoneTexte 78"/>
          <p:cNvSpPr txBox="1"/>
          <p:nvPr/>
        </p:nvSpPr>
        <p:spPr>
          <a:xfrm>
            <a:off x="767144" y="419474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80" name="ZoneTexte 79"/>
          <p:cNvSpPr txBox="1"/>
          <p:nvPr/>
        </p:nvSpPr>
        <p:spPr>
          <a:xfrm>
            <a:off x="3430464" y="419474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81" name="ZoneTexte 80"/>
          <p:cNvSpPr txBox="1"/>
          <p:nvPr/>
        </p:nvSpPr>
        <p:spPr>
          <a:xfrm>
            <a:off x="6031680" y="419474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85" name="ZoneTexte 84"/>
          <p:cNvSpPr txBox="1"/>
          <p:nvPr/>
        </p:nvSpPr>
        <p:spPr bwMode="auto">
          <a:xfrm>
            <a:off x="887946" y="3804143"/>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solidFill>
                  <a:srgbClr val="FF0000"/>
                </a:solidFill>
                <a:latin typeface="Verdana" charset="0"/>
                <a:cs typeface="Arial" charset="0"/>
              </a:rPr>
              <a:t>TRIA</a:t>
            </a:r>
            <a:r>
              <a:rPr lang="en-US" sz="1000" baseline="0" dirty="0" smtClean="0">
                <a:solidFill>
                  <a:srgbClr val="FF0000"/>
                </a:solidFill>
                <a:latin typeface="Verdana" charset="0"/>
                <a:cs typeface="Arial" charset="0"/>
              </a:rPr>
              <a:t> p=1</a:t>
            </a:r>
          </a:p>
        </p:txBody>
      </p:sp>
      <p:sp>
        <p:nvSpPr>
          <p:cNvPr id="86" name="ZoneTexte 85"/>
          <p:cNvSpPr txBox="1"/>
          <p:nvPr/>
        </p:nvSpPr>
        <p:spPr bwMode="auto">
          <a:xfrm>
            <a:off x="3514412" y="3817533"/>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solidFill>
                  <a:srgbClr val="FF0000"/>
                </a:solidFill>
                <a:latin typeface="Verdana" charset="0"/>
                <a:cs typeface="Arial" charset="0"/>
              </a:rPr>
              <a:t>TRIA</a:t>
            </a:r>
            <a:r>
              <a:rPr lang="en-US" sz="1000" baseline="0" dirty="0" smtClean="0">
                <a:solidFill>
                  <a:srgbClr val="FF0000"/>
                </a:solidFill>
                <a:latin typeface="Verdana" charset="0"/>
                <a:cs typeface="Arial" charset="0"/>
              </a:rPr>
              <a:t> p=2</a:t>
            </a:r>
          </a:p>
        </p:txBody>
      </p:sp>
      <p:sp>
        <p:nvSpPr>
          <p:cNvPr id="87" name="ZoneTexte 86"/>
          <p:cNvSpPr txBox="1"/>
          <p:nvPr/>
        </p:nvSpPr>
        <p:spPr bwMode="auto">
          <a:xfrm>
            <a:off x="6140878" y="3823001"/>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solidFill>
                  <a:srgbClr val="FF0000"/>
                </a:solidFill>
                <a:latin typeface="Verdana" charset="0"/>
                <a:cs typeface="Arial" charset="0"/>
              </a:rPr>
              <a:t>TRIA</a:t>
            </a:r>
            <a:r>
              <a:rPr lang="en-US" sz="1000" baseline="0" dirty="0" smtClean="0">
                <a:solidFill>
                  <a:srgbClr val="FF0000"/>
                </a:solidFill>
                <a:latin typeface="Verdana" charset="0"/>
                <a:cs typeface="Arial" charset="0"/>
              </a:rPr>
              <a:t> p=8</a:t>
            </a:r>
          </a:p>
        </p:txBody>
      </p:sp>
      <p:sp>
        <p:nvSpPr>
          <p:cNvPr id="22" name="ZoneTexte 21"/>
          <p:cNvSpPr txBox="1"/>
          <p:nvPr/>
        </p:nvSpPr>
        <p:spPr>
          <a:xfrm>
            <a:off x="3782961" y="164058"/>
            <a:ext cx="4540293" cy="307777"/>
          </a:xfrm>
          <a:prstGeom prst="rect">
            <a:avLst/>
          </a:prstGeom>
          <a:noFill/>
        </p:spPr>
        <p:txBody>
          <a:bodyPr wrap="square" rtlCol="0">
            <a:spAutoFit/>
          </a:bodyPr>
          <a:lstStyle/>
          <a:p>
            <a:pPr algn="ctr"/>
            <a:r>
              <a:rPr lang="en-US" sz="1400" b="1" dirty="0" smtClean="0">
                <a:solidFill>
                  <a:srgbClr val="00B050"/>
                </a:solidFill>
              </a:rPr>
              <a:t>The nodal distance is the same for all the meshes!!</a:t>
            </a:r>
            <a:endParaRPr lang="en-US" sz="1400" b="1" dirty="0">
              <a:solidFill>
                <a:srgbClr val="00B050"/>
              </a:solidFill>
            </a:endParaRPr>
          </a:p>
        </p:txBody>
      </p:sp>
      <p:sp>
        <p:nvSpPr>
          <p:cNvPr id="23" name="ZoneTexte 22"/>
          <p:cNvSpPr txBox="1"/>
          <p:nvPr/>
        </p:nvSpPr>
        <p:spPr>
          <a:xfrm>
            <a:off x="767144" y="2104116"/>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24" name="ZoneTexte 23"/>
          <p:cNvSpPr txBox="1"/>
          <p:nvPr/>
        </p:nvSpPr>
        <p:spPr>
          <a:xfrm>
            <a:off x="3404273" y="209962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25" name="ZoneTexte 24"/>
          <p:cNvSpPr txBox="1"/>
          <p:nvPr/>
        </p:nvSpPr>
        <p:spPr>
          <a:xfrm>
            <a:off x="6031681" y="2099628"/>
            <a:ext cx="1114735" cy="246221"/>
          </a:xfrm>
          <a:prstGeom prst="rect">
            <a:avLst/>
          </a:prstGeom>
          <a:noFill/>
        </p:spPr>
        <p:txBody>
          <a:bodyPr wrap="square" rtlCol="0">
            <a:spAutoFit/>
          </a:bodyPr>
          <a:lstStyle/>
          <a:p>
            <a:r>
              <a:rPr lang="es-ES_tradnl" sz="1000" dirty="0" err="1" smtClean="0">
                <a:solidFill>
                  <a:srgbClr val="FF0000"/>
                </a:solidFill>
              </a:rPr>
              <a:t>Element</a:t>
            </a:r>
            <a:r>
              <a:rPr lang="es-ES_tradnl" sz="1000" dirty="0" smtClean="0">
                <a:solidFill>
                  <a:srgbClr val="FF0000"/>
                </a:solidFill>
              </a:rPr>
              <a:t> </a:t>
            </a:r>
            <a:r>
              <a:rPr lang="es-ES_tradnl" sz="1000" dirty="0" err="1" smtClean="0">
                <a:solidFill>
                  <a:srgbClr val="FF0000"/>
                </a:solidFill>
              </a:rPr>
              <a:t>size</a:t>
            </a:r>
            <a:endParaRPr lang="fr-FR" sz="1000" dirty="0">
              <a:solidFill>
                <a:srgbClr val="FF0000"/>
              </a:solidFill>
            </a:endParaRPr>
          </a:p>
        </p:txBody>
      </p:sp>
      <p:sp>
        <p:nvSpPr>
          <p:cNvPr id="26" name="ZoneTexte 25"/>
          <p:cNvSpPr txBox="1"/>
          <p:nvPr/>
        </p:nvSpPr>
        <p:spPr bwMode="auto">
          <a:xfrm>
            <a:off x="887947" y="1707539"/>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QUADS p=1</a:t>
            </a:r>
          </a:p>
        </p:txBody>
      </p:sp>
      <p:sp>
        <p:nvSpPr>
          <p:cNvPr id="27" name="ZoneTexte 26"/>
          <p:cNvSpPr txBox="1"/>
          <p:nvPr/>
        </p:nvSpPr>
        <p:spPr bwMode="auto">
          <a:xfrm>
            <a:off x="3488222" y="1706051"/>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QUADS p=2</a:t>
            </a:r>
          </a:p>
        </p:txBody>
      </p:sp>
      <p:sp>
        <p:nvSpPr>
          <p:cNvPr id="28" name="ZoneTexte 27"/>
          <p:cNvSpPr txBox="1"/>
          <p:nvPr/>
        </p:nvSpPr>
        <p:spPr bwMode="auto">
          <a:xfrm>
            <a:off x="6088497" y="1712516"/>
            <a:ext cx="873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QUADS p=8</a:t>
            </a:r>
          </a:p>
        </p:txBody>
      </p:sp>
    </p:spTree>
    <p:extLst>
      <p:ext uri="{BB962C8B-B14F-4D97-AF65-F5344CB8AC3E}">
        <p14:creationId xmlns:p14="http://schemas.microsoft.com/office/powerpoint/2010/main" val="943059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High-order and numerical diffusion: estimation of the numerical diffusion</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15</a:t>
            </a:fld>
            <a:endParaRPr lang="fr-FR"/>
          </a:p>
        </p:txBody>
      </p:sp>
      <p:sp>
        <p:nvSpPr>
          <p:cNvPr id="9" name="ZoneTexte 8"/>
          <p:cNvSpPr txBox="1"/>
          <p:nvPr/>
        </p:nvSpPr>
        <p:spPr bwMode="auto">
          <a:xfrm>
            <a:off x="1040689" y="1127221"/>
            <a:ext cx="24261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b="1" baseline="0" smtClean="0">
                <a:solidFill>
                  <a:srgbClr val="FF0000"/>
                </a:solidFill>
                <a:latin typeface="Verdana" charset="0"/>
                <a:cs typeface="Arial" charset="0"/>
              </a:rPr>
              <a:t>Aligned solution</a:t>
            </a:r>
            <a:endParaRPr lang="en-US" sz="1400" b="1" baseline="0" dirty="0" smtClean="0">
              <a:solidFill>
                <a:srgbClr val="FF0000"/>
              </a:solidFill>
              <a:latin typeface="Verdana" charset="0"/>
              <a:cs typeface="Arial" charset="0"/>
            </a:endParaRPr>
          </a:p>
        </p:txBody>
      </p:sp>
      <p:sp>
        <p:nvSpPr>
          <p:cNvPr id="23" name="ZoneTexte 22"/>
          <p:cNvSpPr txBox="1"/>
          <p:nvPr/>
        </p:nvSpPr>
        <p:spPr>
          <a:xfrm>
            <a:off x="4028090" y="3372410"/>
            <a:ext cx="504056" cy="369332"/>
          </a:xfrm>
          <a:prstGeom prst="rect">
            <a:avLst/>
          </a:prstGeom>
          <a:noFill/>
        </p:spPr>
        <p:txBody>
          <a:bodyPr wrap="square" rtlCol="0">
            <a:spAutoFit/>
          </a:bodyPr>
          <a:lstStyle/>
          <a:p>
            <a:r>
              <a:rPr lang="es-ES_tradnl" i="1" dirty="0" smtClean="0">
                <a:solidFill>
                  <a:srgbClr val="FF0000"/>
                </a:solidFill>
              </a:rPr>
              <a:t>b</a:t>
            </a:r>
            <a:endParaRPr lang="fr-FR" i="1" dirty="0">
              <a:solidFill>
                <a:srgbClr val="FF0000"/>
              </a:solidFill>
            </a:endParaRPr>
          </a:p>
        </p:txBody>
      </p:sp>
      <p:cxnSp>
        <p:nvCxnSpPr>
          <p:cNvPr id="11" name="Connecteur droit avec flèche 10"/>
          <p:cNvCxnSpPr/>
          <p:nvPr/>
        </p:nvCxnSpPr>
        <p:spPr>
          <a:xfrm>
            <a:off x="1040689" y="4833068"/>
            <a:ext cx="21901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V="1">
            <a:off x="780538" y="3370479"/>
            <a:ext cx="0" cy="11061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bwMode="auto">
          <a:xfrm>
            <a:off x="1652747" y="4955228"/>
            <a:ext cx="115774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1" dirty="0">
                <a:solidFill>
                  <a:schemeClr val="accent1"/>
                </a:solidFill>
                <a:latin typeface="Verdana" charset="0"/>
                <a:cs typeface="Arial" charset="0"/>
              </a:rPr>
              <a:t>Toroidal</a:t>
            </a:r>
          </a:p>
        </p:txBody>
      </p:sp>
      <p:sp>
        <p:nvSpPr>
          <p:cNvPr id="29" name="ZoneTexte 28"/>
          <p:cNvSpPr txBox="1"/>
          <p:nvPr/>
        </p:nvSpPr>
        <p:spPr bwMode="auto">
          <a:xfrm rot="16200000">
            <a:off x="81699" y="3820789"/>
            <a:ext cx="115774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1" dirty="0" smtClean="0">
                <a:solidFill>
                  <a:schemeClr val="accent1"/>
                </a:solidFill>
                <a:latin typeface="Verdana" charset="0"/>
                <a:cs typeface="Arial" charset="0"/>
              </a:rPr>
              <a:t>Poloidal</a:t>
            </a:r>
            <a:endParaRPr lang="en-US" sz="1000" b="1" dirty="0">
              <a:solidFill>
                <a:schemeClr val="accent1"/>
              </a:solidFill>
              <a:latin typeface="Verdana" charset="0"/>
              <a:cs typeface="Arial" charset="0"/>
            </a:endParaRPr>
          </a:p>
        </p:txBody>
      </p:sp>
      <p:pic>
        <p:nvPicPr>
          <p:cNvPr id="30" name="Image 29"/>
          <p:cNvPicPr>
            <a:picLocks noChangeAspect="1"/>
          </p:cNvPicPr>
          <p:nvPr/>
        </p:nvPicPr>
        <p:blipFill>
          <a:blip r:embed="rId3">
            <a:clrChange>
              <a:clrFrom>
                <a:srgbClr val="FFFFFF"/>
              </a:clrFrom>
              <a:clrTo>
                <a:srgbClr val="FFFFFF">
                  <a:alpha val="0"/>
                </a:srgbClr>
              </a:clrTo>
            </a:clrChange>
          </a:blip>
          <a:stretch>
            <a:fillRect/>
          </a:stretch>
        </p:blipFill>
        <p:spPr>
          <a:xfrm>
            <a:off x="4145665" y="1701857"/>
            <a:ext cx="2761648" cy="430093"/>
          </a:xfrm>
          <a:prstGeom prst="rect">
            <a:avLst/>
          </a:prstGeom>
        </p:spPr>
      </p:pic>
      <p:pic>
        <p:nvPicPr>
          <p:cNvPr id="15" name="Image 14"/>
          <p:cNvPicPr>
            <a:picLocks noChangeAspect="1"/>
          </p:cNvPicPr>
          <p:nvPr/>
        </p:nvPicPr>
        <p:blipFill>
          <a:blip r:embed="rId4"/>
          <a:stretch>
            <a:fillRect/>
          </a:stretch>
        </p:blipFill>
        <p:spPr>
          <a:xfrm>
            <a:off x="4145665" y="1141232"/>
            <a:ext cx="2025740" cy="569990"/>
          </a:xfrm>
          <a:prstGeom prst="rect">
            <a:avLst/>
          </a:prstGeom>
        </p:spPr>
      </p:pic>
      <p:sp>
        <p:nvSpPr>
          <p:cNvPr id="32" name="ZoneTexte 31"/>
          <p:cNvSpPr txBox="1"/>
          <p:nvPr/>
        </p:nvSpPr>
        <p:spPr bwMode="auto">
          <a:xfrm>
            <a:off x="4145665" y="920058"/>
            <a:ext cx="242611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baseline="0" dirty="0" smtClean="0">
                <a:solidFill>
                  <a:srgbClr val="FF0000"/>
                </a:solidFill>
                <a:latin typeface="Verdana" charset="0"/>
                <a:cs typeface="Arial" charset="0"/>
              </a:rPr>
              <a:t>Time</a:t>
            </a:r>
            <a:r>
              <a:rPr lang="en-US" sz="1400" dirty="0" smtClean="0">
                <a:solidFill>
                  <a:srgbClr val="FF0000"/>
                </a:solidFill>
                <a:latin typeface="Verdana" charset="0"/>
                <a:cs typeface="Arial" charset="0"/>
              </a:rPr>
              <a:t> evolving case</a:t>
            </a:r>
            <a:endParaRPr lang="en-US" sz="1400" baseline="0" dirty="0" smtClean="0">
              <a:solidFill>
                <a:srgbClr val="FF0000"/>
              </a:solidFill>
              <a:latin typeface="Verdana" charset="0"/>
              <a:cs typeface="Arial" charset="0"/>
            </a:endParaRPr>
          </a:p>
        </p:txBody>
      </p:sp>
      <mc:AlternateContent xmlns:mc="http://schemas.openxmlformats.org/markup-compatibility/2006" xmlns:a14="http://schemas.microsoft.com/office/drawing/2010/main">
        <mc:Choice Requires="a14">
          <p:sp>
            <p:nvSpPr>
              <p:cNvPr id="34" name="ZoneTexte 33"/>
              <p:cNvSpPr txBox="1"/>
              <p:nvPr/>
            </p:nvSpPr>
            <p:spPr bwMode="auto">
              <a:xfrm>
                <a:off x="7000658" y="953079"/>
                <a:ext cx="2064737" cy="1077218"/>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lIns="0" tIns="0" rIns="0" bIns="0" rtlCol="0" anchor="ctr">
                <a:spAutoFit/>
              </a:bodyPr>
              <a:lstStyle/>
              <a:p>
                <a:pPr algn="ctr"/>
                <a:r>
                  <a:rPr lang="en-US" sz="1400" baseline="0" dirty="0" smtClean="0">
                    <a:solidFill>
                      <a:srgbClr val="00B050"/>
                    </a:solidFill>
                    <a:latin typeface="Verdana" charset="0"/>
                    <a:cs typeface="Arial" charset="0"/>
                  </a:rPr>
                  <a:t>The </a:t>
                </a:r>
                <a:r>
                  <a:rPr lang="en-US" sz="1400" dirty="0" smtClean="0">
                    <a:solidFill>
                      <a:srgbClr val="00B050"/>
                    </a:solidFill>
                    <a:latin typeface="Verdana" charset="0"/>
                    <a:cs typeface="Arial" charset="0"/>
                  </a:rPr>
                  <a:t>time needed to reduce the solution to half of its original value is a measure of </a:t>
                </a:r>
                <a14:m>
                  <m:oMath xmlns:m="http://schemas.openxmlformats.org/officeDocument/2006/math">
                    <m:sSub>
                      <m:sSubPr>
                        <m:ctrlPr>
                          <a:rPr lang="fr-FR" sz="1400" i="1">
                            <a:solidFill>
                              <a:srgbClr val="00B050"/>
                            </a:solidFill>
                            <a:latin typeface="Cambria Math" panose="02040503050406030204" pitchFamily="18" charset="0"/>
                          </a:rPr>
                        </m:ctrlPr>
                      </m:sSubPr>
                      <m:e>
                        <m:r>
                          <a:rPr lang="es-ES_tradnl" sz="1400" i="1">
                            <a:solidFill>
                              <a:srgbClr val="00B050"/>
                            </a:solidFill>
                            <a:latin typeface="Cambria Math" panose="02040503050406030204" pitchFamily="18" charset="0"/>
                          </a:rPr>
                          <m:t>𝑘</m:t>
                        </m:r>
                      </m:e>
                      <m:sub>
                        <m:r>
                          <a:rPr lang="es-ES_tradnl" sz="1400" i="1">
                            <a:solidFill>
                              <a:srgbClr val="00B050"/>
                            </a:solidFill>
                            <a:latin typeface="Cambria Math" panose="02040503050406030204" pitchFamily="18" charset="0"/>
                            <a:ea typeface="Cambria Math" panose="02040503050406030204" pitchFamily="18" charset="0"/>
                          </a:rPr>
                          <m:t>⊥</m:t>
                        </m:r>
                      </m:sub>
                    </m:sSub>
                  </m:oMath>
                </a14:m>
                <a:endParaRPr lang="en-US" sz="1400" baseline="0" dirty="0" smtClean="0">
                  <a:solidFill>
                    <a:srgbClr val="00B050"/>
                  </a:solidFill>
                  <a:latin typeface="Verdana" charset="0"/>
                  <a:cs typeface="Arial" charset="0"/>
                </a:endParaRPr>
              </a:p>
            </p:txBody>
          </p:sp>
        </mc:Choice>
        <mc:Fallback xmlns="">
          <p:sp>
            <p:nvSpPr>
              <p:cNvPr id="34" name="ZoneTexte 33"/>
              <p:cNvSpPr txBox="1">
                <a:spLocks noRot="1" noChangeAspect="1" noMove="1" noResize="1" noEditPoints="1" noAdjustHandles="1" noChangeArrowheads="1" noChangeShapeType="1" noTextEdit="1"/>
              </p:cNvSpPr>
              <p:nvPr/>
            </p:nvSpPr>
            <p:spPr bwMode="auto">
              <a:xfrm>
                <a:off x="7000658" y="953079"/>
                <a:ext cx="2064737" cy="1077218"/>
              </a:xfrm>
              <a:prstGeom prst="rect">
                <a:avLst/>
              </a:prstGeom>
              <a:blipFill rotWithShape="0">
                <a:blip r:embed="rId5"/>
                <a:stretch>
                  <a:fillRect l="-2655" t="-4520" r="-5900" b="-395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2" name="Groupe 11"/>
          <p:cNvGrpSpPr/>
          <p:nvPr/>
        </p:nvGrpSpPr>
        <p:grpSpPr>
          <a:xfrm>
            <a:off x="4280118" y="2375378"/>
            <a:ext cx="2897965" cy="452616"/>
            <a:chOff x="4510967" y="2700353"/>
            <a:chExt cx="2897965" cy="452616"/>
          </a:xfrm>
        </p:grpSpPr>
        <mc:AlternateContent xmlns:mc="http://schemas.openxmlformats.org/markup-compatibility/2006" xmlns:a14="http://schemas.microsoft.com/office/drawing/2010/main">
          <mc:Choice Requires="a14">
            <p:sp>
              <p:nvSpPr>
                <p:cNvPr id="17" name="ZoneTexte 16"/>
                <p:cNvSpPr txBox="1"/>
                <p:nvPr/>
              </p:nvSpPr>
              <p:spPr bwMode="auto">
                <a:xfrm>
                  <a:off x="4510967" y="2833464"/>
                  <a:ext cx="1393723" cy="30777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lIns="0" tIns="0" rIns="0" bIns="0" rtlCol="0" anchor="ctr">
                  <a:spAutoFit/>
                </a:bodyPr>
                <a:lstStyle/>
                <a:p>
                  <a:r>
                    <a:rPr lang="en-US" sz="2000" baseline="0" dirty="0" smtClean="0">
                      <a:latin typeface="Verdana" charset="0"/>
                      <a:cs typeface="Arial" charset="0"/>
                    </a:rPr>
                    <a:t>T=A/</a:t>
                  </a:r>
                  <a14:m>
                    <m:oMath xmlns:m="http://schemas.openxmlformats.org/officeDocument/2006/math">
                      <m:sSub>
                        <m:sSubPr>
                          <m:ctrlPr>
                            <a:rPr lang="fr-FR" sz="2000" i="1" smtClean="0">
                              <a:solidFill>
                                <a:schemeClr val="tx1"/>
                              </a:solidFill>
                              <a:latin typeface="Cambria Math" panose="02040503050406030204" pitchFamily="18" charset="0"/>
                            </a:rPr>
                          </m:ctrlPr>
                        </m:sSubPr>
                        <m:e>
                          <m:r>
                            <a:rPr lang="es-ES_tradnl" sz="2000" b="0" i="1">
                              <a:solidFill>
                                <a:schemeClr val="tx1"/>
                              </a:solidFill>
                              <a:latin typeface="Cambria Math" panose="02040503050406030204" pitchFamily="18" charset="0"/>
                            </a:rPr>
                            <m:t>𝑘</m:t>
                          </m:r>
                        </m:e>
                        <m:sub>
                          <m:r>
                            <a:rPr lang="es-ES_tradnl" sz="2000" b="0" i="1">
                              <a:solidFill>
                                <a:schemeClr val="tx1"/>
                              </a:solidFill>
                              <a:latin typeface="Cambria Math" panose="02040503050406030204" pitchFamily="18" charset="0"/>
                              <a:ea typeface="Cambria Math" panose="02040503050406030204" pitchFamily="18" charset="0"/>
                            </a:rPr>
                            <m:t>⊥</m:t>
                          </m:r>
                        </m:sub>
                      </m:sSub>
                    </m:oMath>
                  </a14:m>
                  <a:endParaRPr lang="en-US" sz="2000" baseline="0" dirty="0" smtClean="0">
                    <a:latin typeface="Verdana" charset="0"/>
                    <a:cs typeface="Arial" charset="0"/>
                  </a:endParaRPr>
                </a:p>
              </p:txBody>
            </p:sp>
          </mc:Choice>
          <mc:Fallback xmlns="">
            <p:sp>
              <p:nvSpPr>
                <p:cNvPr id="17" name="ZoneTexte 16"/>
                <p:cNvSpPr txBox="1">
                  <a:spLocks noRot="1" noChangeAspect="1" noMove="1" noResize="1" noEditPoints="1" noAdjustHandles="1" noChangeArrowheads="1" noChangeShapeType="1" noTextEdit="1"/>
                </p:cNvSpPr>
                <p:nvPr/>
              </p:nvSpPr>
              <p:spPr bwMode="auto">
                <a:xfrm>
                  <a:off x="4510967" y="2833464"/>
                  <a:ext cx="1393723" cy="307777"/>
                </a:xfrm>
                <a:prstGeom prst="rect">
                  <a:avLst/>
                </a:prstGeom>
                <a:blipFill rotWithShape="0">
                  <a:blip r:embed="rId6"/>
                  <a:stretch>
                    <a:fillRect l="-10917" t="-23529" b="-4902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 name="Forme libre 17"/>
            <p:cNvSpPr/>
            <p:nvPr/>
          </p:nvSpPr>
          <p:spPr>
            <a:xfrm rot="3708414" flipV="1">
              <a:off x="5080079" y="2585431"/>
              <a:ext cx="324188" cy="554032"/>
            </a:xfrm>
            <a:custGeom>
              <a:avLst/>
              <a:gdLst>
                <a:gd name="connsiteX0" fmla="*/ 197034 w 197034"/>
                <a:gd name="connsiteY0" fmla="*/ 538317 h 538317"/>
                <a:gd name="connsiteX1" fmla="*/ 5304 w 197034"/>
                <a:gd name="connsiteY1" fmla="*/ 353962 h 538317"/>
                <a:gd name="connsiteX2" fmla="*/ 49550 w 197034"/>
                <a:gd name="connsiteY2" fmla="*/ 0 h 538317"/>
                <a:gd name="connsiteX3" fmla="*/ 49550 w 197034"/>
                <a:gd name="connsiteY3" fmla="*/ 0 h 538317"/>
              </a:gdLst>
              <a:ahLst/>
              <a:cxnLst>
                <a:cxn ang="0">
                  <a:pos x="connsiteX0" y="connsiteY0"/>
                </a:cxn>
                <a:cxn ang="0">
                  <a:pos x="connsiteX1" y="connsiteY1"/>
                </a:cxn>
                <a:cxn ang="0">
                  <a:pos x="connsiteX2" y="connsiteY2"/>
                </a:cxn>
                <a:cxn ang="0">
                  <a:pos x="connsiteX3" y="connsiteY3"/>
                </a:cxn>
              </a:cxnLst>
              <a:rect l="l" t="t" r="r" b="b"/>
              <a:pathLst>
                <a:path w="197034" h="538317">
                  <a:moveTo>
                    <a:pt x="197034" y="538317"/>
                  </a:moveTo>
                  <a:cubicBezTo>
                    <a:pt x="113459" y="490999"/>
                    <a:pt x="29885" y="443681"/>
                    <a:pt x="5304" y="353962"/>
                  </a:cubicBezTo>
                  <a:cubicBezTo>
                    <a:pt x="-19277" y="264243"/>
                    <a:pt x="49550" y="0"/>
                    <a:pt x="49550" y="0"/>
                  </a:cubicBezTo>
                  <a:lnTo>
                    <a:pt x="49550" y="0"/>
                  </a:lnTo>
                </a:path>
              </a:pathLst>
            </a:custGeom>
            <a:noFill/>
            <a:ln>
              <a:solidFill>
                <a:srgbClr val="FF000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ZoneTexte 36"/>
                <p:cNvSpPr txBox="1"/>
                <p:nvPr/>
              </p:nvSpPr>
              <p:spPr bwMode="auto">
                <a:xfrm>
                  <a:off x="5246872" y="2841858"/>
                  <a:ext cx="2162060" cy="31111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lIns="0" tIns="0" rIns="0" bIns="0" rtlCol="0" anchor="ctr">
                  <a:spAutoFit/>
                </a:bodyPr>
                <a:lstStyle/>
                <a:p>
                  <a:pPr algn="ctr"/>
                  <a:r>
                    <a:rPr lang="en-US" sz="1000" baseline="0" dirty="0" smtClean="0">
                      <a:solidFill>
                        <a:srgbClr val="FF0000"/>
                      </a:solidFill>
                      <a:latin typeface="Verdana" charset="0"/>
                      <a:cs typeface="Arial" charset="0"/>
                    </a:rPr>
                    <a:t>Evaluated with</a:t>
                  </a:r>
                  <a:r>
                    <a:rPr lang="en-US" sz="1000" dirty="0" smtClean="0">
                      <a:solidFill>
                        <a:srgbClr val="FF0000"/>
                      </a:solidFill>
                      <a:latin typeface="Verdana" charset="0"/>
                      <a:cs typeface="Arial" charset="0"/>
                    </a:rPr>
                    <a:t> isotropic computations </a:t>
                  </a:r>
                  <a14:m>
                    <m:oMath xmlns:m="http://schemas.openxmlformats.org/officeDocument/2006/math">
                      <m:sSub>
                        <m:sSubPr>
                          <m:ctrlPr>
                            <a:rPr lang="es-ES_tradnl" sz="1000" i="1" smtClean="0">
                              <a:solidFill>
                                <a:srgbClr val="FF0000"/>
                              </a:solidFill>
                              <a:latin typeface="Cambria Math" panose="02040503050406030204" pitchFamily="18" charset="0"/>
                            </a:rPr>
                          </m:ctrlPr>
                        </m:sSubPr>
                        <m:e>
                          <m:r>
                            <a:rPr lang="es-ES_tradnl" sz="1000" i="1">
                              <a:solidFill>
                                <a:srgbClr val="FF0000"/>
                              </a:solidFill>
                              <a:latin typeface="Cambria Math" panose="02040503050406030204" pitchFamily="18" charset="0"/>
                            </a:rPr>
                            <m:t>𝑘</m:t>
                          </m:r>
                        </m:e>
                        <m:sub>
                          <m:r>
                            <a:rPr lang="es-ES_tradnl" sz="1000" i="1">
                              <a:solidFill>
                                <a:srgbClr val="FF0000"/>
                              </a:solidFill>
                              <a:latin typeface="Cambria Math" panose="02040503050406030204" pitchFamily="18" charset="0"/>
                              <a:ea typeface="Cambria Math" panose="02040503050406030204" pitchFamily="18" charset="0"/>
                            </a:rPr>
                            <m:t>∥</m:t>
                          </m:r>
                        </m:sub>
                      </m:sSub>
                    </m:oMath>
                  </a14:m>
                  <a:r>
                    <a:rPr lang="en-US" sz="1000" baseline="0" dirty="0" smtClean="0">
                      <a:solidFill>
                        <a:srgbClr val="FF0000"/>
                      </a:solidFill>
                      <a:latin typeface="Verdana" charset="0"/>
                      <a:cs typeface="Arial" charset="0"/>
                    </a:rPr>
                    <a:t>=</a:t>
                  </a:r>
                  <a14:m>
                    <m:oMath xmlns:m="http://schemas.openxmlformats.org/officeDocument/2006/math">
                      <m:sSub>
                        <m:sSubPr>
                          <m:ctrlPr>
                            <a:rPr lang="fr-FR" sz="1000" i="1">
                              <a:solidFill>
                                <a:srgbClr val="FF0000"/>
                              </a:solidFill>
                              <a:latin typeface="Cambria Math" panose="02040503050406030204" pitchFamily="18" charset="0"/>
                            </a:rPr>
                          </m:ctrlPr>
                        </m:sSubPr>
                        <m:e>
                          <m:r>
                            <a:rPr lang="es-ES_tradnl" sz="1000" i="1">
                              <a:solidFill>
                                <a:srgbClr val="FF0000"/>
                              </a:solidFill>
                              <a:latin typeface="Cambria Math" panose="02040503050406030204" pitchFamily="18" charset="0"/>
                            </a:rPr>
                            <m:t>𝑘</m:t>
                          </m:r>
                        </m:e>
                        <m:sub>
                          <m:r>
                            <a:rPr lang="es-ES_tradnl" sz="1000" i="1">
                              <a:solidFill>
                                <a:srgbClr val="FF0000"/>
                              </a:solidFill>
                              <a:latin typeface="Cambria Math" panose="02040503050406030204" pitchFamily="18" charset="0"/>
                              <a:ea typeface="Cambria Math" panose="02040503050406030204" pitchFamily="18" charset="0"/>
                            </a:rPr>
                            <m:t>⊥</m:t>
                          </m:r>
                        </m:sub>
                      </m:sSub>
                    </m:oMath>
                  </a14:m>
                  <a:endParaRPr lang="en-US" sz="1000" baseline="0" dirty="0" smtClean="0">
                    <a:solidFill>
                      <a:srgbClr val="FF0000"/>
                    </a:solidFill>
                    <a:latin typeface="Verdana" charset="0"/>
                    <a:cs typeface="Arial" charset="0"/>
                  </a:endParaRPr>
                </a:p>
              </p:txBody>
            </p:sp>
          </mc:Choice>
          <mc:Fallback xmlns="">
            <p:sp>
              <p:nvSpPr>
                <p:cNvPr id="37" name="ZoneTexte 36"/>
                <p:cNvSpPr txBox="1">
                  <a:spLocks noRot="1" noChangeAspect="1" noMove="1" noResize="1" noEditPoints="1" noAdjustHandles="1" noChangeArrowheads="1" noChangeShapeType="1" noTextEdit="1"/>
                </p:cNvSpPr>
                <p:nvPr/>
              </p:nvSpPr>
              <p:spPr bwMode="auto">
                <a:xfrm>
                  <a:off x="5246872" y="2841858"/>
                  <a:ext cx="2162060" cy="311111"/>
                </a:xfrm>
                <a:prstGeom prst="rect">
                  <a:avLst/>
                </a:prstGeom>
                <a:blipFill rotWithShape="0">
                  <a:blip r:embed="rId7"/>
                  <a:stretch>
                    <a:fillRect t="-13725" b="-2156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ZoneTexte 18"/>
              <p:cNvSpPr txBox="1"/>
              <p:nvPr/>
            </p:nvSpPr>
            <p:spPr bwMode="auto">
              <a:xfrm>
                <a:off x="7178082" y="3166204"/>
                <a:ext cx="1965917" cy="129663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lIns="0" tIns="0" rIns="0" bIns="0" rtlCol="0" anchor="ctr">
                <a:spAutoFit/>
              </a:bodyPr>
              <a:lstStyle/>
              <a:p>
                <a:r>
                  <a:rPr lang="en-US" sz="1200" dirty="0" smtClean="0">
                    <a:latin typeface="Verdana" charset="0"/>
                    <a:cs typeface="Arial" charset="0"/>
                  </a:rPr>
                  <a:t>- </a:t>
                </a:r>
                <a:r>
                  <a:rPr lang="en-US" sz="1200" baseline="0" dirty="0" smtClean="0">
                    <a:latin typeface="Verdana" charset="0"/>
                    <a:cs typeface="Arial" charset="0"/>
                  </a:rPr>
                  <a:t>For </a:t>
                </a:r>
                <a14:m>
                  <m:oMath xmlns:m="http://schemas.openxmlformats.org/officeDocument/2006/math">
                    <m:sSub>
                      <m:sSubPr>
                        <m:ctrlPr>
                          <a:rPr lang="es-ES_tradnl" sz="1200" i="1" smtClean="0">
                            <a:solidFill>
                              <a:schemeClr val="tx1"/>
                            </a:solidFill>
                            <a:latin typeface="Cambria Math" panose="02040503050406030204" pitchFamily="18" charset="0"/>
                          </a:rPr>
                        </m:ctrlPr>
                      </m:sSubPr>
                      <m:e>
                        <m:r>
                          <a:rPr lang="es-ES_tradnl" sz="1200" i="1">
                            <a:solidFill>
                              <a:schemeClr val="tx1"/>
                            </a:solidFill>
                            <a:latin typeface="Cambria Math" panose="02040503050406030204" pitchFamily="18" charset="0"/>
                          </a:rPr>
                          <m:t>𝑘</m:t>
                        </m:r>
                      </m:e>
                      <m:sub>
                        <m:r>
                          <a:rPr lang="es-ES_tradnl" sz="1200" i="1">
                            <a:solidFill>
                              <a:schemeClr val="tx1"/>
                            </a:solidFill>
                            <a:latin typeface="Cambria Math" panose="02040503050406030204" pitchFamily="18" charset="0"/>
                            <a:ea typeface="Cambria Math" panose="02040503050406030204" pitchFamily="18" charset="0"/>
                          </a:rPr>
                          <m:t>∥</m:t>
                        </m:r>
                      </m:sub>
                    </m:sSub>
                    <m:r>
                      <a:rPr lang="es-ES_tradnl" sz="1200" b="0" i="1" smtClean="0">
                        <a:solidFill>
                          <a:schemeClr val="tx1"/>
                        </a:solidFill>
                        <a:latin typeface="Cambria Math" panose="02040503050406030204" pitchFamily="18" charset="0"/>
                        <a:ea typeface="Cambria Math" panose="02040503050406030204" pitchFamily="18" charset="0"/>
                      </a:rPr>
                      <m:t>&gt;</m:t>
                    </m:r>
                    <m:sSub>
                      <m:sSubPr>
                        <m:ctrlPr>
                          <a:rPr lang="fr-FR" sz="1200" i="1">
                            <a:latin typeface="Cambria Math" panose="02040503050406030204" pitchFamily="18" charset="0"/>
                          </a:rPr>
                        </m:ctrlPr>
                      </m:sSubPr>
                      <m:e>
                        <m:r>
                          <a:rPr lang="es-ES_tradnl" sz="1200" i="1">
                            <a:latin typeface="Cambria Math" panose="02040503050406030204" pitchFamily="18" charset="0"/>
                          </a:rPr>
                          <m:t>𝑘</m:t>
                        </m:r>
                      </m:e>
                      <m:sub>
                        <m:r>
                          <a:rPr lang="es-ES_tradnl" sz="1200" i="1">
                            <a:latin typeface="Cambria Math" panose="02040503050406030204" pitchFamily="18" charset="0"/>
                            <a:ea typeface="Cambria Math" panose="02040503050406030204" pitchFamily="18" charset="0"/>
                          </a:rPr>
                          <m:t>⊥</m:t>
                        </m:r>
                      </m:sub>
                    </m:sSub>
                  </m:oMath>
                </a14:m>
                <a:r>
                  <a:rPr lang="en-US" sz="1200" baseline="0" dirty="0" smtClean="0">
                    <a:latin typeface="Verdana" charset="0"/>
                    <a:cs typeface="Arial" charset="0"/>
                  </a:rPr>
                  <a:t>, the difference between T</a:t>
                </a:r>
                <a:r>
                  <a:rPr lang="en-US" sz="1200" baseline="30000" dirty="0" smtClean="0">
                    <a:latin typeface="Verdana" charset="0"/>
                    <a:cs typeface="Arial" charset="0"/>
                  </a:rPr>
                  <a:t>an</a:t>
                </a:r>
                <a:r>
                  <a:rPr lang="en-US" sz="1200" baseline="0" dirty="0" smtClean="0">
                    <a:latin typeface="Verdana" charset="0"/>
                    <a:cs typeface="Arial" charset="0"/>
                  </a:rPr>
                  <a:t> </a:t>
                </a:r>
                <a:r>
                  <a:rPr lang="en-US" sz="1200" dirty="0">
                    <a:latin typeface="Verdana" charset="0"/>
                    <a:cs typeface="Arial" charset="0"/>
                  </a:rPr>
                  <a:t>and </a:t>
                </a:r>
                <a:r>
                  <a:rPr lang="en-US" sz="1200" dirty="0" smtClean="0">
                    <a:latin typeface="Verdana" charset="0"/>
                    <a:cs typeface="Arial" charset="0"/>
                  </a:rPr>
                  <a:t>T</a:t>
                </a:r>
                <a:r>
                  <a:rPr lang="en-US" sz="1200" baseline="30000" dirty="0" smtClean="0">
                    <a:latin typeface="Verdana" charset="0"/>
                    <a:cs typeface="Arial" charset="0"/>
                  </a:rPr>
                  <a:t>is </a:t>
                </a:r>
                <a:r>
                  <a:rPr lang="en-US" sz="1200" dirty="0">
                    <a:latin typeface="Verdana" charset="0"/>
                    <a:cs typeface="Arial" charset="0"/>
                  </a:rPr>
                  <a:t>is due to the numerical </a:t>
                </a:r>
                <a:r>
                  <a:rPr lang="en-US" sz="1200" dirty="0" smtClean="0">
                    <a:latin typeface="Verdana" charset="0"/>
                    <a:cs typeface="Arial" charset="0"/>
                  </a:rPr>
                  <a:t>diffusion</a:t>
                </a:r>
              </a:p>
              <a:p>
                <a:endParaRPr lang="en-US" sz="1200" dirty="0" smtClean="0">
                  <a:latin typeface="Verdana" charset="0"/>
                  <a:cs typeface="Arial" charset="0"/>
                </a:endParaRPr>
              </a:p>
              <a:p>
                <a:r>
                  <a:rPr lang="en-US" sz="1200" dirty="0" smtClean="0">
                    <a:latin typeface="Verdana" charset="0"/>
                    <a:cs typeface="Arial" charset="0"/>
                  </a:rPr>
                  <a:t>- Allows to compute a </a:t>
                </a:r>
                <a14:m>
                  <m:oMath xmlns:m="http://schemas.openxmlformats.org/officeDocument/2006/math">
                    <m:sSub>
                      <m:sSubPr>
                        <m:ctrlPr>
                          <a:rPr lang="fr-FR" sz="1200" i="1">
                            <a:latin typeface="Cambria Math" panose="02040503050406030204" pitchFamily="18" charset="0"/>
                          </a:rPr>
                        </m:ctrlPr>
                      </m:sSubPr>
                      <m:e>
                        <m:r>
                          <a:rPr lang="es-ES_tradnl" sz="1200" i="1">
                            <a:latin typeface="Cambria Math" panose="02040503050406030204" pitchFamily="18" charset="0"/>
                          </a:rPr>
                          <m:t>𝑘</m:t>
                        </m:r>
                      </m:e>
                      <m:sub>
                        <m:r>
                          <a:rPr lang="es-ES_tradnl" sz="1200" i="1">
                            <a:latin typeface="Cambria Math" panose="02040503050406030204" pitchFamily="18" charset="0"/>
                            <a:ea typeface="Cambria Math" panose="02040503050406030204" pitchFamily="18" charset="0"/>
                          </a:rPr>
                          <m:t>⊥</m:t>
                        </m:r>
                      </m:sub>
                    </m:sSub>
                  </m:oMath>
                </a14:m>
                <a:r>
                  <a:rPr lang="en-US" sz="1200" baseline="30000" dirty="0" smtClean="0">
                    <a:latin typeface="Verdana" charset="0"/>
                    <a:cs typeface="Arial" charset="0"/>
                  </a:rPr>
                  <a:t>eff</a:t>
                </a:r>
                <a:r>
                  <a:rPr lang="en-US" sz="1200" dirty="0" smtClean="0">
                    <a:latin typeface="Verdana" charset="0"/>
                    <a:cs typeface="Arial" charset="0"/>
                  </a:rPr>
                  <a:t> </a:t>
                </a:r>
              </a:p>
            </p:txBody>
          </p:sp>
        </mc:Choice>
        <mc:Fallback xmlns="">
          <p:sp>
            <p:nvSpPr>
              <p:cNvPr id="19" name="ZoneTexte 18"/>
              <p:cNvSpPr txBox="1">
                <a:spLocks noRot="1" noChangeAspect="1" noMove="1" noResize="1" noEditPoints="1" noAdjustHandles="1" noChangeArrowheads="1" noChangeShapeType="1" noTextEdit="1"/>
              </p:cNvSpPr>
              <p:nvPr/>
            </p:nvSpPr>
            <p:spPr bwMode="auto">
              <a:xfrm>
                <a:off x="7178082" y="3166204"/>
                <a:ext cx="1965917" cy="1296637"/>
              </a:xfrm>
              <a:prstGeom prst="rect">
                <a:avLst/>
              </a:prstGeom>
              <a:blipFill rotWithShape="0">
                <a:blip r:embed="rId8"/>
                <a:stretch>
                  <a:fillRect l="-4969" t="-3756" b="-187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632" y="3161534"/>
            <a:ext cx="3114646" cy="1588578"/>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453" y="1463262"/>
            <a:ext cx="2933179" cy="1473667"/>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0810" y="3122389"/>
            <a:ext cx="2671925" cy="2015830"/>
          </a:xfrm>
          <a:prstGeom prst="rect">
            <a:avLst/>
          </a:prstGeom>
        </p:spPr>
      </p:pic>
      <p:sp>
        <p:nvSpPr>
          <p:cNvPr id="16" name="Rectangle 15"/>
          <p:cNvSpPr/>
          <p:nvPr/>
        </p:nvSpPr>
        <p:spPr>
          <a:xfrm>
            <a:off x="4028090" y="902466"/>
            <a:ext cx="2972568" cy="129762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Connecteur droit 20"/>
          <p:cNvCxnSpPr/>
          <p:nvPr/>
        </p:nvCxnSpPr>
        <p:spPr>
          <a:xfrm>
            <a:off x="4889715" y="3983064"/>
            <a:ext cx="984143" cy="15499"/>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2" name="ZoneTexte 21"/>
              <p:cNvSpPr txBox="1"/>
              <p:nvPr/>
            </p:nvSpPr>
            <p:spPr bwMode="auto">
              <a:xfrm>
                <a:off x="5526489" y="3514515"/>
                <a:ext cx="1006751" cy="184666"/>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lIns="0" tIns="0" rIns="0" bIns="0" rtlCol="0" anchor="ctr">
                <a:spAutoFit/>
              </a:bodyPr>
              <a:lstStyle/>
              <a:p>
                <a:r>
                  <a:rPr lang="en-US" sz="1200" baseline="0" dirty="0" smtClean="0">
                    <a:solidFill>
                      <a:schemeClr val="accent1"/>
                    </a:solidFill>
                    <a:latin typeface="Verdana" charset="0"/>
                    <a:cs typeface="Arial" charset="0"/>
                  </a:rPr>
                  <a:t>T</a:t>
                </a:r>
                <a:r>
                  <a:rPr lang="en-US" sz="1200" baseline="30000" dirty="0" smtClean="0">
                    <a:solidFill>
                      <a:schemeClr val="accent1"/>
                    </a:solidFill>
                    <a:latin typeface="Verdana" charset="0"/>
                    <a:cs typeface="Arial" charset="0"/>
                  </a:rPr>
                  <a:t>is</a:t>
                </a:r>
                <a:r>
                  <a:rPr lang="en-US" sz="1200" dirty="0" smtClean="0">
                    <a:solidFill>
                      <a:schemeClr val="accent1"/>
                    </a:solidFill>
                    <a:latin typeface="Verdana" charset="0"/>
                    <a:cs typeface="Arial" charset="0"/>
                  </a:rPr>
                  <a:t> = A</a:t>
                </a:r>
                <a:r>
                  <a:rPr lang="en-US" sz="1200" dirty="0">
                    <a:solidFill>
                      <a:schemeClr val="accent1"/>
                    </a:solidFill>
                    <a:latin typeface="Verdana" charset="0"/>
                    <a:cs typeface="Arial" charset="0"/>
                  </a:rPr>
                  <a:t>/</a:t>
                </a:r>
                <a14:m>
                  <m:oMath xmlns:m="http://schemas.openxmlformats.org/officeDocument/2006/math">
                    <m:sSub>
                      <m:sSubPr>
                        <m:ctrlPr>
                          <a:rPr lang="fr-FR" sz="1200" i="1" smtClean="0">
                            <a:solidFill>
                              <a:schemeClr val="accent1"/>
                            </a:solidFill>
                            <a:latin typeface="Cambria Math" panose="02040503050406030204" pitchFamily="18" charset="0"/>
                          </a:rPr>
                        </m:ctrlPr>
                      </m:sSubPr>
                      <m:e>
                        <m:r>
                          <a:rPr lang="es-ES_tradnl" sz="1200" i="1">
                            <a:solidFill>
                              <a:schemeClr val="accent1"/>
                            </a:solidFill>
                            <a:latin typeface="Cambria Math" panose="02040503050406030204" pitchFamily="18" charset="0"/>
                          </a:rPr>
                          <m:t>𝑘</m:t>
                        </m:r>
                      </m:e>
                      <m:sub>
                        <m:r>
                          <a:rPr lang="es-ES_tradnl" sz="1200" i="1">
                            <a:solidFill>
                              <a:schemeClr val="accent1"/>
                            </a:solidFill>
                            <a:latin typeface="Cambria Math" panose="02040503050406030204" pitchFamily="18" charset="0"/>
                            <a:ea typeface="Cambria Math" panose="02040503050406030204" pitchFamily="18" charset="0"/>
                          </a:rPr>
                          <m:t>⊥</m:t>
                        </m:r>
                      </m:sub>
                    </m:sSub>
                  </m:oMath>
                </a14:m>
                <a:endParaRPr lang="en-US" sz="1200" baseline="0" dirty="0" smtClean="0">
                  <a:solidFill>
                    <a:schemeClr val="accent1"/>
                  </a:solidFill>
                  <a:latin typeface="Verdana" charset="0"/>
                  <a:cs typeface="Arial" charset="0"/>
                </a:endParaRPr>
              </a:p>
            </p:txBody>
          </p:sp>
        </mc:Choice>
        <mc:Fallback xmlns="">
          <p:sp>
            <p:nvSpPr>
              <p:cNvPr id="22" name="ZoneTexte 21"/>
              <p:cNvSpPr txBox="1">
                <a:spLocks noRot="1" noChangeAspect="1" noMove="1" noResize="1" noEditPoints="1" noAdjustHandles="1" noChangeArrowheads="1" noChangeShapeType="1" noTextEdit="1"/>
              </p:cNvSpPr>
              <p:nvPr/>
            </p:nvSpPr>
            <p:spPr bwMode="auto">
              <a:xfrm>
                <a:off x="5526489" y="3514515"/>
                <a:ext cx="1006751" cy="184666"/>
              </a:xfrm>
              <a:prstGeom prst="rect">
                <a:avLst/>
              </a:prstGeom>
              <a:blipFill rotWithShape="0">
                <a:blip r:embed="rId12"/>
                <a:stretch>
                  <a:fillRect l="-9697" t="-26667" b="-50000"/>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cxnSp>
        <p:nvCxnSpPr>
          <p:cNvPr id="28" name="Connecteur droit 27"/>
          <p:cNvCxnSpPr/>
          <p:nvPr/>
        </p:nvCxnSpPr>
        <p:spPr>
          <a:xfrm>
            <a:off x="4880420" y="3204210"/>
            <a:ext cx="1945195" cy="150685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5861341" y="3998563"/>
            <a:ext cx="0" cy="834505"/>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5807300" y="4572675"/>
                <a:ext cx="600870" cy="307777"/>
              </a:xfrm>
              <a:prstGeom prst="rect">
                <a:avLst/>
              </a:prstGeom>
            </p:spPr>
            <p:txBody>
              <a:bodyPr wrap="none">
                <a:spAutoFit/>
              </a:bodyPr>
              <a:lstStyle/>
              <a:p>
                <a14:m>
                  <m:oMath xmlns:m="http://schemas.openxmlformats.org/officeDocument/2006/math">
                    <m:sSub>
                      <m:sSubPr>
                        <m:ctrlPr>
                          <a:rPr lang="fr-FR" sz="1400" i="1">
                            <a:solidFill>
                              <a:srgbClr val="FF0000"/>
                            </a:solidFill>
                            <a:latin typeface="Cambria Math" panose="02040503050406030204" pitchFamily="18" charset="0"/>
                          </a:rPr>
                        </m:ctrlPr>
                      </m:sSubPr>
                      <m:e>
                        <m:r>
                          <a:rPr lang="es-ES_tradnl" sz="1400" i="1">
                            <a:solidFill>
                              <a:srgbClr val="FF0000"/>
                            </a:solidFill>
                            <a:latin typeface="Cambria Math" panose="02040503050406030204" pitchFamily="18" charset="0"/>
                          </a:rPr>
                          <m:t>𝑘</m:t>
                        </m:r>
                      </m:e>
                      <m:sub>
                        <m:r>
                          <a:rPr lang="es-ES_tradnl" sz="1400" i="1">
                            <a:solidFill>
                              <a:srgbClr val="FF0000"/>
                            </a:solidFill>
                            <a:latin typeface="Cambria Math" panose="02040503050406030204" pitchFamily="18" charset="0"/>
                            <a:ea typeface="Cambria Math" panose="02040503050406030204" pitchFamily="18" charset="0"/>
                          </a:rPr>
                          <m:t>⊥</m:t>
                        </m:r>
                      </m:sub>
                    </m:sSub>
                  </m:oMath>
                </a14:m>
                <a:r>
                  <a:rPr lang="en-US" sz="1400" baseline="30000" dirty="0">
                    <a:solidFill>
                      <a:srgbClr val="FF0000"/>
                    </a:solidFill>
                    <a:latin typeface="Verdana" charset="0"/>
                    <a:cs typeface="Arial" charset="0"/>
                  </a:rPr>
                  <a:t>eff</a:t>
                </a:r>
                <a:r>
                  <a:rPr lang="en-US" sz="1400" dirty="0">
                    <a:solidFill>
                      <a:srgbClr val="FF0000"/>
                    </a:solidFill>
                    <a:latin typeface="Verdana" charset="0"/>
                    <a:cs typeface="Arial" charset="0"/>
                  </a:rPr>
                  <a:t> </a:t>
                </a:r>
                <a:endParaRPr lang="en-US" sz="1400" dirty="0">
                  <a:solidFill>
                    <a:srgbClr val="FF0000"/>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5807300" y="4572675"/>
                <a:ext cx="600870" cy="307777"/>
              </a:xfrm>
              <a:prstGeom prst="rect">
                <a:avLst/>
              </a:prstGeom>
              <a:blipFill rotWithShape="0">
                <a:blip r:embed="rId13"/>
                <a:stretch>
                  <a:fillRect/>
                </a:stretch>
              </a:blipFill>
            </p:spPr>
            <p:txBody>
              <a:bodyPr/>
              <a:lstStyle/>
              <a:p>
                <a:r>
                  <a:rPr lang="en-US">
                    <a:noFill/>
                  </a:rPr>
                  <a:t> </a:t>
                </a:r>
              </a:p>
            </p:txBody>
          </p:sp>
        </mc:Fallback>
      </mc:AlternateContent>
      <p:sp>
        <p:nvSpPr>
          <p:cNvPr id="41" name="ZoneTexte 40"/>
          <p:cNvSpPr txBox="1"/>
          <p:nvPr/>
        </p:nvSpPr>
        <p:spPr bwMode="auto">
          <a:xfrm>
            <a:off x="4651389" y="3906230"/>
            <a:ext cx="229031"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200" baseline="0" dirty="0" smtClean="0">
                <a:solidFill>
                  <a:srgbClr val="FF0000"/>
                </a:solidFill>
                <a:latin typeface="Verdana" charset="0"/>
                <a:cs typeface="Arial" charset="0"/>
              </a:rPr>
              <a:t>T</a:t>
            </a:r>
            <a:r>
              <a:rPr lang="en-US" sz="1200" baseline="30000" dirty="0" smtClean="0">
                <a:solidFill>
                  <a:srgbClr val="FF0000"/>
                </a:solidFill>
                <a:latin typeface="Verdana" charset="0"/>
                <a:cs typeface="Arial" charset="0"/>
              </a:rPr>
              <a:t>an</a:t>
            </a:r>
            <a:endParaRPr lang="en-US" sz="1200" baseline="0" dirty="0" smtClean="0">
              <a:solidFill>
                <a:srgbClr val="FF0000"/>
              </a:solidFill>
              <a:latin typeface="Verdana" charset="0"/>
              <a:cs typeface="Arial" charset="0"/>
            </a:endParaRPr>
          </a:p>
        </p:txBody>
      </p:sp>
    </p:spTree>
    <p:extLst>
      <p:ext uri="{BB962C8B-B14F-4D97-AF65-F5344CB8AC3E}">
        <p14:creationId xmlns:p14="http://schemas.microsoft.com/office/powerpoint/2010/main" val="210745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8385" y="1598397"/>
            <a:ext cx="9144000" cy="2802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re 2"/>
          <p:cNvSpPr>
            <a:spLocks noGrp="1"/>
          </p:cNvSpPr>
          <p:nvPr>
            <p:ph type="title"/>
          </p:nvPr>
        </p:nvSpPr>
        <p:spPr>
          <a:xfrm>
            <a:off x="573208" y="492029"/>
            <a:ext cx="8229600" cy="482203"/>
          </a:xfrm>
        </p:spPr>
        <p:txBody>
          <a:bodyPr/>
          <a:lstStyle/>
          <a:p>
            <a:r>
              <a:rPr lang="en-US" sz="2000" dirty="0" smtClean="0"/>
              <a:t>High-order and numerical diffusion: estimation of the numerical diffusion</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16</a:t>
            </a:fld>
            <a:endParaRPr lang="fr-FR"/>
          </a:p>
        </p:txBody>
      </p:sp>
      <p:sp>
        <p:nvSpPr>
          <p:cNvPr id="10" name="ZoneTexte 9"/>
          <p:cNvSpPr txBox="1"/>
          <p:nvPr/>
        </p:nvSpPr>
        <p:spPr bwMode="auto">
          <a:xfrm>
            <a:off x="281200" y="4602256"/>
            <a:ext cx="789065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baseline="0" dirty="0" smtClean="0">
                <a:solidFill>
                  <a:srgbClr val="FF0000"/>
                </a:solidFill>
                <a:latin typeface="Verdana" charset="0"/>
                <a:cs typeface="Arial" charset="0"/>
              </a:rPr>
              <a:t>Pitch</a:t>
            </a:r>
            <a:r>
              <a:rPr lang="en-US" dirty="0" smtClean="0">
                <a:solidFill>
                  <a:srgbClr val="FF0000"/>
                </a:solidFill>
                <a:latin typeface="Verdana" charset="0"/>
                <a:cs typeface="Arial" charset="0"/>
              </a:rPr>
              <a:t> angle: max angle between the mesh and the magnetic field </a:t>
            </a:r>
            <a:endParaRPr lang="en-US" baseline="0" dirty="0" smtClean="0">
              <a:solidFill>
                <a:srgbClr val="FF0000"/>
              </a:solidFill>
              <a:latin typeface="Verdana" charset="0"/>
              <a:cs typeface="Arial" charset="0"/>
            </a:endParaRPr>
          </a:p>
        </p:txBody>
      </p:sp>
      <p:grpSp>
        <p:nvGrpSpPr>
          <p:cNvPr id="55" name="Groupe 54"/>
          <p:cNvGrpSpPr/>
          <p:nvPr/>
        </p:nvGrpSpPr>
        <p:grpSpPr>
          <a:xfrm>
            <a:off x="71296" y="1571773"/>
            <a:ext cx="3054167" cy="2894235"/>
            <a:chOff x="425248" y="1316428"/>
            <a:chExt cx="3054167" cy="2894235"/>
          </a:xfrm>
        </p:grpSpPr>
        <p:grpSp>
          <p:nvGrpSpPr>
            <p:cNvPr id="28" name="Groupe 27"/>
            <p:cNvGrpSpPr/>
            <p:nvPr/>
          </p:nvGrpSpPr>
          <p:grpSpPr>
            <a:xfrm>
              <a:off x="425248" y="1316428"/>
              <a:ext cx="3052239" cy="2894235"/>
              <a:chOff x="447370" y="1316428"/>
              <a:chExt cx="3052239" cy="2894235"/>
            </a:xfrm>
          </p:grpSpPr>
          <p:pic>
            <p:nvPicPr>
              <p:cNvPr id="6" name="Image 5"/>
              <p:cNvPicPr>
                <a:picLocks noChangeAspect="1"/>
              </p:cNvPicPr>
              <p:nvPr/>
            </p:nvPicPr>
            <p:blipFill rotWithShape="1">
              <a:blip r:embed="rId3">
                <a:clrChange>
                  <a:clrFrom>
                    <a:srgbClr val="FFFFFF"/>
                  </a:clrFrom>
                  <a:clrTo>
                    <a:srgbClr val="FFFFFF">
                      <a:alpha val="0"/>
                    </a:srgbClr>
                  </a:clrTo>
                </a:clrChange>
              </a:blip>
              <a:srcRect l="4614"/>
              <a:stretch/>
            </p:blipFill>
            <p:spPr>
              <a:xfrm>
                <a:off x="774290" y="1639797"/>
                <a:ext cx="2725319" cy="238285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851733" y="1316428"/>
                    <a:ext cx="721608" cy="369332"/>
                  </a:xfrm>
                  <a:prstGeom prst="rect">
                    <a:avLst/>
                  </a:prstGeom>
                </p:spPr>
                <p:txBody>
                  <a:bodyPr wrap="none">
                    <a:spAutoFit/>
                  </a:bodyPr>
                  <a:lstStyle/>
                  <a:p>
                    <a14:m>
                      <m:oMath xmlns:m="http://schemas.openxmlformats.org/officeDocument/2006/math">
                        <m:sSub>
                          <m:sSubPr>
                            <m:ctrlPr>
                              <a:rPr lang="fr-FR" i="1" smtClean="0">
                                <a:solidFill>
                                  <a:srgbClr val="FF0000"/>
                                </a:solidFill>
                                <a:latin typeface="Cambria Math" panose="02040503050406030204" pitchFamily="18" charset="0"/>
                              </a:rPr>
                            </m:ctrlPr>
                          </m:sSubPr>
                          <m:e>
                            <m:r>
                              <a:rPr lang="es-ES_tradnl" i="1">
                                <a:solidFill>
                                  <a:srgbClr val="FF0000"/>
                                </a:solidFill>
                                <a:latin typeface="Cambria Math" panose="02040503050406030204" pitchFamily="18" charset="0"/>
                              </a:rPr>
                              <m:t>𝑘</m:t>
                            </m:r>
                          </m:e>
                          <m:sub>
                            <m:r>
                              <a:rPr lang="es-ES_tradnl" i="1">
                                <a:solidFill>
                                  <a:srgbClr val="FF0000"/>
                                </a:solidFill>
                                <a:latin typeface="Cambria Math" panose="02040503050406030204" pitchFamily="18" charset="0"/>
                                <a:ea typeface="Cambria Math" panose="02040503050406030204" pitchFamily="18" charset="0"/>
                              </a:rPr>
                              <m:t>⊥</m:t>
                            </m:r>
                          </m:sub>
                        </m:sSub>
                      </m:oMath>
                    </a14:m>
                    <a:r>
                      <a:rPr lang="en-US" baseline="30000" dirty="0">
                        <a:solidFill>
                          <a:srgbClr val="FF0000"/>
                        </a:solidFill>
                        <a:latin typeface="Verdana" charset="0"/>
                        <a:cs typeface="Arial" charset="0"/>
                      </a:rPr>
                      <a:t>eff</a:t>
                    </a:r>
                    <a:r>
                      <a:rPr lang="en-US" dirty="0">
                        <a:solidFill>
                          <a:srgbClr val="FF0000"/>
                        </a:solidFill>
                        <a:latin typeface="Verdana" charset="0"/>
                        <a:cs typeface="Arial" charset="0"/>
                      </a:rPr>
                      <a:t> </a:t>
                    </a:r>
                    <a:endParaRPr lang="en-US" dirty="0">
                      <a:solidFill>
                        <a:srgbClr val="FF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851733" y="1316428"/>
                    <a:ext cx="721608" cy="369332"/>
                  </a:xfrm>
                  <a:prstGeom prst="rect">
                    <a:avLst/>
                  </a:prstGeom>
                  <a:blipFill rotWithShape="0">
                    <a:blip r:embed="rId4"/>
                    <a:stretch>
                      <a:fillRect b="-1639"/>
                    </a:stretch>
                  </a:blipFill>
                </p:spPr>
                <p:txBody>
                  <a:bodyPr/>
                  <a:lstStyle/>
                  <a:p>
                    <a:r>
                      <a:rPr lang="en-US">
                        <a:noFill/>
                      </a:rPr>
                      <a:t> </a:t>
                    </a:r>
                  </a:p>
                </p:txBody>
              </p:sp>
            </mc:Fallback>
          </mc:AlternateContent>
          <p:sp>
            <p:nvSpPr>
              <p:cNvPr id="12" name="ZoneTexte 11"/>
              <p:cNvSpPr txBox="1"/>
              <p:nvPr/>
            </p:nvSpPr>
            <p:spPr bwMode="auto">
              <a:xfrm>
                <a:off x="1932038" y="1750614"/>
                <a:ext cx="13568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200" b="1" baseline="0" dirty="0" smtClean="0">
                    <a:solidFill>
                      <a:srgbClr val="FF0000"/>
                    </a:solidFill>
                    <a:latin typeface="Verdana" charset="0"/>
                    <a:cs typeface="Arial" charset="0"/>
                  </a:rPr>
                  <a:t>64 elements</a:t>
                </a:r>
              </a:p>
              <a:p>
                <a:r>
                  <a:rPr lang="en-US" sz="1200" b="1" dirty="0" smtClean="0">
                    <a:solidFill>
                      <a:srgbClr val="FF0000"/>
                    </a:solidFill>
                    <a:latin typeface="Verdana" charset="0"/>
                    <a:cs typeface="Arial" charset="0"/>
                  </a:rPr>
                  <a:t>P=1</a:t>
                </a:r>
                <a:endParaRPr lang="en-US" sz="1200" b="1" baseline="0" dirty="0" smtClean="0">
                  <a:solidFill>
                    <a:srgbClr val="FF0000"/>
                  </a:solidFill>
                  <a:latin typeface="Verdana" charset="0"/>
                  <a:cs typeface="Arial" charset="0"/>
                </a:endParaRPr>
              </a:p>
            </p:txBody>
          </p:sp>
          <p:pic>
            <p:nvPicPr>
              <p:cNvPr id="20" name="Image 19"/>
              <p:cNvPicPr>
                <a:picLocks noChangeAspect="1"/>
              </p:cNvPicPr>
              <p:nvPr/>
            </p:nvPicPr>
            <p:blipFill>
              <a:blip r:embed="rId5">
                <a:clrChange>
                  <a:clrFrom>
                    <a:srgbClr val="FFFFFF"/>
                  </a:clrFrom>
                  <a:clrTo>
                    <a:srgbClr val="FFFFFF">
                      <a:alpha val="0"/>
                    </a:srgbClr>
                  </a:clrTo>
                </a:clrChange>
              </a:blip>
              <a:stretch>
                <a:fillRect/>
              </a:stretch>
            </p:blipFill>
            <p:spPr>
              <a:xfrm>
                <a:off x="511560" y="1577146"/>
                <a:ext cx="291428" cy="2137143"/>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851733" y="3835432"/>
                    <a:ext cx="463524" cy="37523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_tradnl" i="1">
                                  <a:solidFill>
                                    <a:srgbClr val="FF0000"/>
                                  </a:solidFill>
                                  <a:latin typeface="Cambria Math" panose="02040503050406030204" pitchFamily="18" charset="0"/>
                                </a:rPr>
                              </m:ctrlPr>
                            </m:sSubPr>
                            <m:e>
                              <m:r>
                                <a:rPr lang="es-ES_tradnl" i="1">
                                  <a:solidFill>
                                    <a:srgbClr val="FF0000"/>
                                  </a:solidFill>
                                  <a:latin typeface="Cambria Math" panose="02040503050406030204" pitchFamily="18" charset="0"/>
                                </a:rPr>
                                <m:t>𝑘</m:t>
                              </m:r>
                            </m:e>
                            <m:sub>
                              <m:r>
                                <a:rPr lang="es-ES_tradnl" i="1">
                                  <a:solidFill>
                                    <a:srgbClr val="FF0000"/>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1851733" y="3835432"/>
                    <a:ext cx="463524" cy="375231"/>
                  </a:xfrm>
                  <a:prstGeom prst="rect">
                    <a:avLst/>
                  </a:prstGeom>
                  <a:blipFill rotWithShape="0">
                    <a:blip r:embed="rId6"/>
                    <a:stretch>
                      <a:fillRect b="-4839"/>
                    </a:stretch>
                  </a:blipFill>
                </p:spPr>
                <p:txBody>
                  <a:bodyPr/>
                  <a:lstStyle/>
                  <a:p>
                    <a:r>
                      <a:rPr lang="en-US">
                        <a:noFill/>
                      </a:rPr>
                      <a:t> </a:t>
                    </a:r>
                  </a:p>
                </p:txBody>
              </p:sp>
            </mc:Fallback>
          </mc:AlternateContent>
          <p:sp>
            <p:nvSpPr>
              <p:cNvPr id="26" name="ZoneTexte 25"/>
              <p:cNvSpPr txBox="1"/>
              <p:nvPr/>
            </p:nvSpPr>
            <p:spPr bwMode="auto">
              <a:xfrm>
                <a:off x="449511" y="3548822"/>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0</a:t>
                </a:r>
              </a:p>
            </p:txBody>
          </p:sp>
          <p:sp>
            <p:nvSpPr>
              <p:cNvPr id="40" name="ZoneTexte 39"/>
              <p:cNvSpPr txBox="1"/>
              <p:nvPr/>
            </p:nvSpPr>
            <p:spPr bwMode="auto">
              <a:xfrm>
                <a:off x="453202" y="3046570"/>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2</a:t>
                </a:r>
                <a:endParaRPr lang="en-US" sz="1400" b="1" baseline="30000" dirty="0" smtClean="0">
                  <a:latin typeface="Times New Roman" panose="02020603050405020304" pitchFamily="18" charset="0"/>
                  <a:cs typeface="Times New Roman" panose="02020603050405020304" pitchFamily="18" charset="0"/>
                </a:endParaRPr>
              </a:p>
            </p:txBody>
          </p:sp>
          <p:sp>
            <p:nvSpPr>
              <p:cNvPr id="41" name="ZoneTexte 40"/>
              <p:cNvSpPr txBox="1"/>
              <p:nvPr/>
            </p:nvSpPr>
            <p:spPr bwMode="auto">
              <a:xfrm>
                <a:off x="457201" y="2528705"/>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4</a:t>
                </a:r>
                <a:endParaRPr lang="en-US" sz="1400" b="1" baseline="30000" dirty="0" smtClean="0">
                  <a:latin typeface="Times New Roman" panose="02020603050405020304" pitchFamily="18" charset="0"/>
                  <a:cs typeface="Times New Roman" panose="02020603050405020304" pitchFamily="18" charset="0"/>
                </a:endParaRPr>
              </a:p>
            </p:txBody>
          </p:sp>
          <p:sp>
            <p:nvSpPr>
              <p:cNvPr id="42" name="ZoneTexte 41"/>
              <p:cNvSpPr txBox="1"/>
              <p:nvPr/>
            </p:nvSpPr>
            <p:spPr bwMode="auto">
              <a:xfrm>
                <a:off x="447370" y="2105920"/>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6</a:t>
                </a:r>
              </a:p>
            </p:txBody>
          </p:sp>
          <p:sp>
            <p:nvSpPr>
              <p:cNvPr id="43" name="ZoneTexte 42"/>
              <p:cNvSpPr txBox="1"/>
              <p:nvPr/>
            </p:nvSpPr>
            <p:spPr bwMode="auto">
              <a:xfrm>
                <a:off x="467033" y="1603668"/>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8</a:t>
                </a:r>
                <a:endParaRPr lang="en-US" sz="1400" b="1" baseline="30000" dirty="0" smtClean="0">
                  <a:latin typeface="Times New Roman" panose="02020603050405020304" pitchFamily="18" charset="0"/>
                  <a:cs typeface="Times New Roman" panose="02020603050405020304" pitchFamily="18" charset="0"/>
                </a:endParaRPr>
              </a:p>
            </p:txBody>
          </p:sp>
          <p:sp>
            <p:nvSpPr>
              <p:cNvPr id="44" name="ZoneTexte 43"/>
              <p:cNvSpPr txBox="1"/>
              <p:nvPr/>
            </p:nvSpPr>
            <p:spPr bwMode="auto">
              <a:xfrm>
                <a:off x="646155" y="3686474"/>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0</a:t>
                </a:r>
              </a:p>
            </p:txBody>
          </p:sp>
          <p:sp>
            <p:nvSpPr>
              <p:cNvPr id="45" name="ZoneTexte 44"/>
              <p:cNvSpPr txBox="1"/>
              <p:nvPr/>
            </p:nvSpPr>
            <p:spPr bwMode="auto">
              <a:xfrm>
                <a:off x="1963242" y="3656687"/>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5</a:t>
                </a:r>
                <a:endParaRPr lang="en-US" sz="1400" b="1" baseline="30000" dirty="0" smtClean="0">
                  <a:latin typeface="Times New Roman" panose="02020603050405020304" pitchFamily="18" charset="0"/>
                  <a:cs typeface="Times New Roman" panose="02020603050405020304" pitchFamily="18" charset="0"/>
                </a:endParaRPr>
              </a:p>
            </p:txBody>
          </p:sp>
        </p:grpSp>
        <p:sp>
          <p:nvSpPr>
            <p:cNvPr id="46" name="ZoneTexte 45"/>
            <p:cNvSpPr txBox="1"/>
            <p:nvPr/>
          </p:nvSpPr>
          <p:spPr bwMode="auto">
            <a:xfrm>
              <a:off x="3165146" y="3656544"/>
              <a:ext cx="314269"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10</a:t>
              </a:r>
            </a:p>
          </p:txBody>
        </p:sp>
      </p:grpSp>
      <p:grpSp>
        <p:nvGrpSpPr>
          <p:cNvPr id="61" name="Groupe 60"/>
          <p:cNvGrpSpPr/>
          <p:nvPr/>
        </p:nvGrpSpPr>
        <p:grpSpPr>
          <a:xfrm>
            <a:off x="3142093" y="1572581"/>
            <a:ext cx="3004324" cy="2877167"/>
            <a:chOff x="3311695" y="1324610"/>
            <a:chExt cx="3004324" cy="2877167"/>
          </a:xfrm>
        </p:grpSpPr>
        <p:pic>
          <p:nvPicPr>
            <p:cNvPr id="22" name="Image 21"/>
            <p:cNvPicPr>
              <a:picLocks noChangeAspect="1"/>
            </p:cNvPicPr>
            <p:nvPr/>
          </p:nvPicPr>
          <p:blipFill>
            <a:blip r:embed="rId7"/>
            <a:stretch>
              <a:fillRect/>
            </a:stretch>
          </p:blipFill>
          <p:spPr>
            <a:xfrm>
              <a:off x="3492235" y="1669293"/>
              <a:ext cx="2822857" cy="2371429"/>
            </a:xfrm>
            <a:prstGeom prst="rect">
              <a:avLst/>
            </a:prstGeom>
          </p:spPr>
        </p:pic>
        <p:sp>
          <p:nvSpPr>
            <p:cNvPr id="35" name="ZoneTexte 34"/>
            <p:cNvSpPr txBox="1"/>
            <p:nvPr/>
          </p:nvSpPr>
          <p:spPr bwMode="auto">
            <a:xfrm>
              <a:off x="4764266" y="1751086"/>
              <a:ext cx="13568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200" b="1" baseline="0" dirty="0" smtClean="0">
                  <a:solidFill>
                    <a:srgbClr val="FF0000"/>
                  </a:solidFill>
                  <a:latin typeface="Verdana" charset="0"/>
                  <a:cs typeface="Arial" charset="0"/>
                </a:rPr>
                <a:t>32 elements</a:t>
              </a:r>
            </a:p>
            <a:p>
              <a:r>
                <a:rPr lang="en-US" sz="1200" b="1" dirty="0" smtClean="0">
                  <a:solidFill>
                    <a:srgbClr val="FF0000"/>
                  </a:solidFill>
                  <a:latin typeface="Verdana" charset="0"/>
                  <a:cs typeface="Arial" charset="0"/>
                </a:rPr>
                <a:t>P=2</a:t>
              </a:r>
              <a:endParaRPr lang="en-US" sz="1200" b="1" baseline="0" dirty="0" smtClean="0">
                <a:solidFill>
                  <a:srgbClr val="FF0000"/>
                </a:solidFill>
                <a:latin typeface="Verdana" charset="0"/>
                <a:cs typeface="Arial" charset="0"/>
              </a:endParaRPr>
            </a:p>
          </p:txBody>
        </p:sp>
        <mc:AlternateContent xmlns:mc="http://schemas.openxmlformats.org/markup-compatibility/2006" xmlns:a14="http://schemas.microsoft.com/office/drawing/2010/main">
          <mc:Choice Requires="a14">
            <p:sp>
              <p:nvSpPr>
                <p:cNvPr id="38" name="Rectangle 37"/>
                <p:cNvSpPr/>
                <p:nvPr/>
              </p:nvSpPr>
              <p:spPr>
                <a:xfrm>
                  <a:off x="4661839" y="3826546"/>
                  <a:ext cx="463524" cy="37523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_tradnl" i="1">
                                <a:solidFill>
                                  <a:srgbClr val="FF0000"/>
                                </a:solidFill>
                                <a:latin typeface="Cambria Math" panose="02040503050406030204" pitchFamily="18" charset="0"/>
                              </a:rPr>
                            </m:ctrlPr>
                          </m:sSubPr>
                          <m:e>
                            <m:r>
                              <a:rPr lang="es-ES_tradnl" i="1">
                                <a:solidFill>
                                  <a:srgbClr val="FF0000"/>
                                </a:solidFill>
                                <a:latin typeface="Cambria Math" panose="02040503050406030204" pitchFamily="18" charset="0"/>
                              </a:rPr>
                              <m:t>𝑘</m:t>
                            </m:r>
                          </m:e>
                          <m:sub>
                            <m:r>
                              <a:rPr lang="es-ES_tradnl" i="1">
                                <a:solidFill>
                                  <a:srgbClr val="FF0000"/>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8" name="Rectangle 37"/>
                <p:cNvSpPr>
                  <a:spLocks noRot="1" noChangeAspect="1" noMove="1" noResize="1" noEditPoints="1" noAdjustHandles="1" noChangeArrowheads="1" noChangeShapeType="1" noTextEdit="1"/>
                </p:cNvSpPr>
                <p:nvPr/>
              </p:nvSpPr>
              <p:spPr>
                <a:xfrm>
                  <a:off x="4661839" y="3826546"/>
                  <a:ext cx="463524" cy="375231"/>
                </a:xfrm>
                <a:prstGeom prst="rect">
                  <a:avLst/>
                </a:prstGeom>
                <a:blipFill rotWithShape="0">
                  <a:blip r:embed="rId8"/>
                  <a:stretch>
                    <a:fillRect b="-4918"/>
                  </a:stretch>
                </a:blipFill>
              </p:spPr>
              <p:txBody>
                <a:bodyPr/>
                <a:lstStyle/>
                <a:p>
                  <a:r>
                    <a:rPr lang="en-US">
                      <a:noFill/>
                    </a:rPr>
                    <a:t> </a:t>
                  </a:r>
                </a:p>
              </p:txBody>
            </p:sp>
          </mc:Fallback>
        </mc:AlternateContent>
        <p:sp>
          <p:nvSpPr>
            <p:cNvPr id="48" name="ZoneTexte 47"/>
            <p:cNvSpPr txBox="1"/>
            <p:nvPr/>
          </p:nvSpPr>
          <p:spPr bwMode="auto">
            <a:xfrm>
              <a:off x="4799846" y="3646859"/>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5</a:t>
              </a:r>
              <a:endParaRPr lang="en-US" sz="1400" b="1" baseline="30000" dirty="0" smtClean="0">
                <a:latin typeface="Times New Roman" panose="02020603050405020304" pitchFamily="18" charset="0"/>
                <a:cs typeface="Times New Roman" panose="02020603050405020304" pitchFamily="18" charset="0"/>
              </a:endParaRPr>
            </a:p>
          </p:txBody>
        </p:sp>
        <p:sp>
          <p:nvSpPr>
            <p:cNvPr id="49" name="ZoneTexte 48"/>
            <p:cNvSpPr txBox="1"/>
            <p:nvPr/>
          </p:nvSpPr>
          <p:spPr bwMode="auto">
            <a:xfrm>
              <a:off x="6001750" y="3646716"/>
              <a:ext cx="314269"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10</a:t>
              </a:r>
            </a:p>
          </p:txBody>
        </p:sp>
        <mc:AlternateContent xmlns:mc="http://schemas.openxmlformats.org/markup-compatibility/2006" xmlns:a14="http://schemas.microsoft.com/office/drawing/2010/main">
          <mc:Choice Requires="a14">
            <p:sp>
              <p:nvSpPr>
                <p:cNvPr id="53" name="Rectangle 52"/>
                <p:cNvSpPr/>
                <p:nvPr/>
              </p:nvSpPr>
              <p:spPr>
                <a:xfrm>
                  <a:off x="4600238" y="1324610"/>
                  <a:ext cx="721608" cy="369332"/>
                </a:xfrm>
                <a:prstGeom prst="rect">
                  <a:avLst/>
                </a:prstGeom>
              </p:spPr>
              <p:txBody>
                <a:bodyPr wrap="none">
                  <a:spAutoFit/>
                </a:bodyPr>
                <a:lstStyle/>
                <a:p>
                  <a14:m>
                    <m:oMath xmlns:m="http://schemas.openxmlformats.org/officeDocument/2006/math">
                      <m:sSub>
                        <m:sSubPr>
                          <m:ctrlPr>
                            <a:rPr lang="fr-FR" i="1" smtClean="0">
                              <a:solidFill>
                                <a:srgbClr val="FF0000"/>
                              </a:solidFill>
                              <a:latin typeface="Cambria Math" panose="02040503050406030204" pitchFamily="18" charset="0"/>
                            </a:rPr>
                          </m:ctrlPr>
                        </m:sSubPr>
                        <m:e>
                          <m:r>
                            <a:rPr lang="es-ES_tradnl" i="1">
                              <a:solidFill>
                                <a:srgbClr val="FF0000"/>
                              </a:solidFill>
                              <a:latin typeface="Cambria Math" panose="02040503050406030204" pitchFamily="18" charset="0"/>
                            </a:rPr>
                            <m:t>𝑘</m:t>
                          </m:r>
                        </m:e>
                        <m:sub>
                          <m:r>
                            <a:rPr lang="es-ES_tradnl" i="1">
                              <a:solidFill>
                                <a:srgbClr val="FF0000"/>
                              </a:solidFill>
                              <a:latin typeface="Cambria Math" panose="02040503050406030204" pitchFamily="18" charset="0"/>
                              <a:ea typeface="Cambria Math" panose="02040503050406030204" pitchFamily="18" charset="0"/>
                            </a:rPr>
                            <m:t>⊥</m:t>
                          </m:r>
                        </m:sub>
                      </m:sSub>
                    </m:oMath>
                  </a14:m>
                  <a:r>
                    <a:rPr lang="en-US" baseline="30000" dirty="0">
                      <a:solidFill>
                        <a:srgbClr val="FF0000"/>
                      </a:solidFill>
                      <a:latin typeface="Verdana" charset="0"/>
                      <a:cs typeface="Arial" charset="0"/>
                    </a:rPr>
                    <a:t>eff</a:t>
                  </a:r>
                  <a:r>
                    <a:rPr lang="en-US" dirty="0">
                      <a:solidFill>
                        <a:srgbClr val="FF0000"/>
                      </a:solidFill>
                      <a:latin typeface="Verdana" charset="0"/>
                      <a:cs typeface="Arial" charset="0"/>
                    </a:rPr>
                    <a:t> </a:t>
                  </a:r>
                  <a:endParaRPr lang="en-US" dirty="0">
                    <a:solidFill>
                      <a:srgbClr val="FF0000"/>
                    </a:solidFill>
                  </a:endParaRPr>
                </a:p>
              </p:txBody>
            </p:sp>
          </mc:Choice>
          <mc:Fallback xmlns="">
            <p:sp>
              <p:nvSpPr>
                <p:cNvPr id="53" name="Rectangle 52"/>
                <p:cNvSpPr>
                  <a:spLocks noRot="1" noChangeAspect="1" noMove="1" noResize="1" noEditPoints="1" noAdjustHandles="1" noChangeArrowheads="1" noChangeShapeType="1" noTextEdit="1"/>
                </p:cNvSpPr>
                <p:nvPr/>
              </p:nvSpPr>
              <p:spPr>
                <a:xfrm>
                  <a:off x="4600238" y="1324610"/>
                  <a:ext cx="721608" cy="369332"/>
                </a:xfrm>
                <a:prstGeom prst="rect">
                  <a:avLst/>
                </a:prstGeom>
                <a:blipFill rotWithShape="0">
                  <a:blip r:embed="rId9"/>
                  <a:stretch>
                    <a:fillRect b="-1639"/>
                  </a:stretch>
                </a:blipFill>
              </p:spPr>
              <p:txBody>
                <a:bodyPr/>
                <a:lstStyle/>
                <a:p>
                  <a:r>
                    <a:rPr lang="en-US">
                      <a:noFill/>
                    </a:rPr>
                    <a:t> </a:t>
                  </a:r>
                </a:p>
              </p:txBody>
            </p:sp>
          </mc:Fallback>
        </mc:AlternateContent>
        <p:sp>
          <p:nvSpPr>
            <p:cNvPr id="56" name="ZoneTexte 55"/>
            <p:cNvSpPr txBox="1"/>
            <p:nvPr/>
          </p:nvSpPr>
          <p:spPr bwMode="auto">
            <a:xfrm>
              <a:off x="3313836" y="3561428"/>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0</a:t>
              </a:r>
            </a:p>
          </p:txBody>
        </p:sp>
        <p:sp>
          <p:nvSpPr>
            <p:cNvPr id="57" name="ZoneTexte 56"/>
            <p:cNvSpPr txBox="1"/>
            <p:nvPr/>
          </p:nvSpPr>
          <p:spPr bwMode="auto">
            <a:xfrm>
              <a:off x="3317527" y="3059176"/>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2</a:t>
              </a:r>
              <a:endParaRPr lang="en-US" sz="1400" b="1" baseline="30000" dirty="0" smtClean="0">
                <a:latin typeface="Times New Roman" panose="02020603050405020304" pitchFamily="18" charset="0"/>
                <a:cs typeface="Times New Roman" panose="02020603050405020304" pitchFamily="18" charset="0"/>
              </a:endParaRPr>
            </a:p>
          </p:txBody>
        </p:sp>
        <p:sp>
          <p:nvSpPr>
            <p:cNvPr id="58" name="ZoneTexte 57"/>
            <p:cNvSpPr txBox="1"/>
            <p:nvPr/>
          </p:nvSpPr>
          <p:spPr bwMode="auto">
            <a:xfrm>
              <a:off x="3321526" y="2541311"/>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4</a:t>
              </a:r>
              <a:endParaRPr lang="en-US" sz="1400" b="1" baseline="30000" dirty="0" smtClean="0">
                <a:latin typeface="Times New Roman" panose="02020603050405020304" pitchFamily="18" charset="0"/>
                <a:cs typeface="Times New Roman" panose="02020603050405020304" pitchFamily="18" charset="0"/>
              </a:endParaRPr>
            </a:p>
          </p:txBody>
        </p:sp>
        <p:sp>
          <p:nvSpPr>
            <p:cNvPr id="59" name="ZoneTexte 58"/>
            <p:cNvSpPr txBox="1"/>
            <p:nvPr/>
          </p:nvSpPr>
          <p:spPr bwMode="auto">
            <a:xfrm>
              <a:off x="3311695" y="2118526"/>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6</a:t>
              </a:r>
            </a:p>
          </p:txBody>
        </p:sp>
        <p:sp>
          <p:nvSpPr>
            <p:cNvPr id="60" name="ZoneTexte 59"/>
            <p:cNvSpPr txBox="1"/>
            <p:nvPr/>
          </p:nvSpPr>
          <p:spPr bwMode="auto">
            <a:xfrm>
              <a:off x="3331358" y="1616274"/>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8</a:t>
              </a:r>
              <a:endParaRPr lang="en-US" sz="1400" b="1" baseline="30000" dirty="0" smtClean="0">
                <a:latin typeface="Times New Roman" panose="02020603050405020304" pitchFamily="18" charset="0"/>
                <a:cs typeface="Times New Roman" panose="02020603050405020304" pitchFamily="18" charset="0"/>
              </a:endParaRPr>
            </a:p>
          </p:txBody>
        </p:sp>
        <p:sp>
          <p:nvSpPr>
            <p:cNvPr id="47" name="ZoneTexte 46"/>
            <p:cNvSpPr txBox="1"/>
            <p:nvPr/>
          </p:nvSpPr>
          <p:spPr bwMode="auto">
            <a:xfrm>
              <a:off x="3497507" y="3676646"/>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0</a:t>
              </a:r>
            </a:p>
          </p:txBody>
        </p:sp>
      </p:grpSp>
      <mc:AlternateContent xmlns:mc="http://schemas.openxmlformats.org/markup-compatibility/2006" xmlns:a14="http://schemas.microsoft.com/office/drawing/2010/main">
        <mc:Choice Requires="a14">
          <p:sp>
            <p:nvSpPr>
              <p:cNvPr id="68" name="Rectangle 67"/>
              <p:cNvSpPr/>
              <p:nvPr/>
            </p:nvSpPr>
            <p:spPr>
              <a:xfrm>
                <a:off x="1143635" y="2891772"/>
                <a:ext cx="950838" cy="369332"/>
              </a:xfrm>
              <a:prstGeom prst="rect">
                <a:avLst/>
              </a:prstGeom>
            </p:spPr>
            <p:txBody>
              <a:bodyPr wrap="none">
                <a:spAutoFit/>
              </a:bodyPr>
              <a:lstStyle/>
              <a:p>
                <a14:m>
                  <m:oMath xmlns:m="http://schemas.openxmlformats.org/officeDocument/2006/math">
                    <m:sSub>
                      <m:sSubPr>
                        <m:ctrlPr>
                          <a:rPr lang="fr-FR" i="1" smtClean="0">
                            <a:solidFill>
                              <a:srgbClr val="00B050"/>
                            </a:solidFill>
                            <a:latin typeface="Cambria Math" panose="02040503050406030204" pitchFamily="18" charset="0"/>
                          </a:rPr>
                        </m:ctrlPr>
                      </m:sSubPr>
                      <m:e>
                        <m:r>
                          <a:rPr lang="es-ES_tradnl" i="1">
                            <a:solidFill>
                              <a:srgbClr val="00B050"/>
                            </a:solidFill>
                            <a:latin typeface="Cambria Math" panose="02040503050406030204" pitchFamily="18" charset="0"/>
                          </a:rPr>
                          <m:t>𝑘</m:t>
                        </m:r>
                      </m:e>
                      <m:sub>
                        <m:r>
                          <a:rPr lang="es-ES_tradnl" i="1">
                            <a:solidFill>
                              <a:srgbClr val="00B050"/>
                            </a:solidFill>
                            <a:latin typeface="Cambria Math" panose="02040503050406030204" pitchFamily="18" charset="0"/>
                            <a:ea typeface="Cambria Math" panose="02040503050406030204" pitchFamily="18" charset="0"/>
                          </a:rPr>
                          <m:t>⊥</m:t>
                        </m:r>
                      </m:sub>
                    </m:sSub>
                    <m:r>
                      <a:rPr lang="es-ES_tradnl" b="0" i="0" smtClean="0">
                        <a:solidFill>
                          <a:srgbClr val="00B050"/>
                        </a:solidFill>
                        <a:latin typeface="Cambria Math" panose="02040503050406030204" pitchFamily="18" charset="0"/>
                        <a:ea typeface="Cambria Math" panose="02040503050406030204" pitchFamily="18" charset="0"/>
                      </a:rPr>
                      <m:t>=1</m:t>
                    </m:r>
                  </m:oMath>
                </a14:m>
                <a:r>
                  <a:rPr lang="en-US" dirty="0" smtClean="0">
                    <a:solidFill>
                      <a:srgbClr val="00B050"/>
                    </a:solidFill>
                    <a:latin typeface="Verdana" charset="0"/>
                    <a:cs typeface="Arial" charset="0"/>
                  </a:rPr>
                  <a:t> </a:t>
                </a:r>
                <a:endParaRPr lang="en-US" dirty="0">
                  <a:solidFill>
                    <a:srgbClr val="00B050"/>
                  </a:solidFill>
                </a:endParaRPr>
              </a:p>
            </p:txBody>
          </p:sp>
        </mc:Choice>
        <mc:Fallback xmlns="">
          <p:sp>
            <p:nvSpPr>
              <p:cNvPr id="68" name="Rectangle 67"/>
              <p:cNvSpPr>
                <a:spLocks noRot="1" noChangeAspect="1" noMove="1" noResize="1" noEditPoints="1" noAdjustHandles="1" noChangeArrowheads="1" noChangeShapeType="1" noTextEdit="1"/>
              </p:cNvSpPr>
              <p:nvPr/>
            </p:nvSpPr>
            <p:spPr>
              <a:xfrm>
                <a:off x="1143635" y="2891772"/>
                <a:ext cx="950838" cy="369332"/>
              </a:xfrm>
              <a:prstGeom prst="rect">
                <a:avLst/>
              </a:prstGeom>
              <a:blipFill rotWithShape="0">
                <a:blip r:embed="rId12"/>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4201406" y="2930637"/>
                <a:ext cx="950838" cy="369332"/>
              </a:xfrm>
              <a:prstGeom prst="rect">
                <a:avLst/>
              </a:prstGeom>
            </p:spPr>
            <p:txBody>
              <a:bodyPr wrap="none">
                <a:spAutoFit/>
              </a:bodyPr>
              <a:lstStyle/>
              <a:p>
                <a14:m>
                  <m:oMath xmlns:m="http://schemas.openxmlformats.org/officeDocument/2006/math">
                    <m:sSub>
                      <m:sSubPr>
                        <m:ctrlPr>
                          <a:rPr lang="fr-FR" i="1" smtClean="0">
                            <a:solidFill>
                              <a:srgbClr val="00B050"/>
                            </a:solidFill>
                            <a:latin typeface="Cambria Math" panose="02040503050406030204" pitchFamily="18" charset="0"/>
                          </a:rPr>
                        </m:ctrlPr>
                      </m:sSubPr>
                      <m:e>
                        <m:r>
                          <a:rPr lang="es-ES_tradnl" i="1">
                            <a:solidFill>
                              <a:srgbClr val="00B050"/>
                            </a:solidFill>
                            <a:latin typeface="Cambria Math" panose="02040503050406030204" pitchFamily="18" charset="0"/>
                          </a:rPr>
                          <m:t>𝑘</m:t>
                        </m:r>
                      </m:e>
                      <m:sub>
                        <m:r>
                          <a:rPr lang="es-ES_tradnl" i="1">
                            <a:solidFill>
                              <a:srgbClr val="00B050"/>
                            </a:solidFill>
                            <a:latin typeface="Cambria Math" panose="02040503050406030204" pitchFamily="18" charset="0"/>
                            <a:ea typeface="Cambria Math" panose="02040503050406030204" pitchFamily="18" charset="0"/>
                          </a:rPr>
                          <m:t>⊥</m:t>
                        </m:r>
                      </m:sub>
                    </m:sSub>
                    <m:r>
                      <a:rPr lang="es-ES_tradnl" b="0" i="0" smtClean="0">
                        <a:solidFill>
                          <a:srgbClr val="00B050"/>
                        </a:solidFill>
                        <a:latin typeface="Cambria Math" panose="02040503050406030204" pitchFamily="18" charset="0"/>
                        <a:ea typeface="Cambria Math" panose="02040503050406030204" pitchFamily="18" charset="0"/>
                      </a:rPr>
                      <m:t>=1</m:t>
                    </m:r>
                  </m:oMath>
                </a14:m>
                <a:r>
                  <a:rPr lang="en-US" dirty="0" smtClean="0">
                    <a:solidFill>
                      <a:srgbClr val="00B050"/>
                    </a:solidFill>
                    <a:latin typeface="Verdana" charset="0"/>
                    <a:cs typeface="Arial" charset="0"/>
                  </a:rPr>
                  <a:t> </a:t>
                </a:r>
                <a:endParaRPr lang="en-US" dirty="0">
                  <a:solidFill>
                    <a:srgbClr val="00B050"/>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4201406" y="2930637"/>
                <a:ext cx="950838" cy="369332"/>
              </a:xfrm>
              <a:prstGeom prst="rect">
                <a:avLst/>
              </a:prstGeom>
              <a:blipFill rotWithShape="0">
                <a:blip r:embed="rId13"/>
                <a:stretch>
                  <a:fillRect b="-3333"/>
                </a:stretch>
              </a:blipFill>
            </p:spPr>
            <p:txBody>
              <a:bodyPr/>
              <a:lstStyle/>
              <a:p>
                <a:r>
                  <a:rPr lang="en-US">
                    <a:noFill/>
                  </a:rPr>
                  <a:t> </a:t>
                </a:r>
              </a:p>
            </p:txBody>
          </p:sp>
        </mc:Fallback>
      </mc:AlternateContent>
      <p:pic>
        <p:nvPicPr>
          <p:cNvPr id="8" name="Image 7"/>
          <p:cNvPicPr>
            <a:picLocks noChangeAspect="1"/>
          </p:cNvPicPr>
          <p:nvPr/>
        </p:nvPicPr>
        <p:blipFill rotWithShape="1">
          <a:blip r:embed="rId14"/>
          <a:srcRect r="2272"/>
          <a:stretch/>
        </p:blipFill>
        <p:spPr>
          <a:xfrm>
            <a:off x="6325567" y="1856031"/>
            <a:ext cx="2820747" cy="2264312"/>
          </a:xfrm>
          <a:prstGeom prst="rect">
            <a:avLst/>
          </a:prstGeom>
        </p:spPr>
      </p:pic>
      <p:grpSp>
        <p:nvGrpSpPr>
          <p:cNvPr id="67" name="Groupe 66"/>
          <p:cNvGrpSpPr/>
          <p:nvPr/>
        </p:nvGrpSpPr>
        <p:grpSpPr>
          <a:xfrm>
            <a:off x="6149771" y="1582700"/>
            <a:ext cx="2975844" cy="2859338"/>
            <a:chOff x="6149771" y="1334729"/>
            <a:chExt cx="2975844" cy="2859338"/>
          </a:xfrm>
        </p:grpSpPr>
        <p:sp>
          <p:nvSpPr>
            <p:cNvPr id="36" name="ZoneTexte 35"/>
            <p:cNvSpPr txBox="1"/>
            <p:nvPr/>
          </p:nvSpPr>
          <p:spPr bwMode="auto">
            <a:xfrm>
              <a:off x="7674650" y="1750614"/>
              <a:ext cx="13568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200" b="1" baseline="0" dirty="0" smtClean="0">
                  <a:solidFill>
                    <a:srgbClr val="FF0000"/>
                  </a:solidFill>
                  <a:latin typeface="Verdana" charset="0"/>
                  <a:cs typeface="Arial" charset="0"/>
                </a:rPr>
                <a:t>8 elements</a:t>
              </a:r>
            </a:p>
            <a:p>
              <a:r>
                <a:rPr lang="en-US" sz="1200" b="1" dirty="0" smtClean="0">
                  <a:solidFill>
                    <a:srgbClr val="FF0000"/>
                  </a:solidFill>
                  <a:latin typeface="Verdana" charset="0"/>
                  <a:cs typeface="Arial" charset="0"/>
                </a:rPr>
                <a:t>P=8</a:t>
              </a:r>
              <a:endParaRPr lang="en-US" sz="1200" b="1" baseline="0" dirty="0" smtClean="0">
                <a:solidFill>
                  <a:srgbClr val="FF0000"/>
                </a:solidFill>
                <a:latin typeface="Verdana" charset="0"/>
                <a:cs typeface="Arial" charset="0"/>
              </a:endParaRPr>
            </a:p>
          </p:txBody>
        </p:sp>
        <mc:AlternateContent xmlns:mc="http://schemas.openxmlformats.org/markup-compatibility/2006" xmlns:a14="http://schemas.microsoft.com/office/drawing/2010/main">
          <mc:Choice Requires="a14">
            <p:sp>
              <p:nvSpPr>
                <p:cNvPr id="39" name="Rectangle 38"/>
                <p:cNvSpPr/>
                <p:nvPr/>
              </p:nvSpPr>
              <p:spPr>
                <a:xfrm>
                  <a:off x="7442888" y="3818836"/>
                  <a:ext cx="463524" cy="37523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_tradnl" i="1">
                                <a:solidFill>
                                  <a:srgbClr val="FF0000"/>
                                </a:solidFill>
                                <a:latin typeface="Cambria Math" panose="02040503050406030204" pitchFamily="18" charset="0"/>
                              </a:rPr>
                            </m:ctrlPr>
                          </m:sSubPr>
                          <m:e>
                            <m:r>
                              <a:rPr lang="es-ES_tradnl" i="1">
                                <a:solidFill>
                                  <a:srgbClr val="FF0000"/>
                                </a:solidFill>
                                <a:latin typeface="Cambria Math" panose="02040503050406030204" pitchFamily="18" charset="0"/>
                              </a:rPr>
                              <m:t>𝑘</m:t>
                            </m:r>
                          </m:e>
                          <m:sub>
                            <m:r>
                              <a:rPr lang="es-ES_tradnl" i="1">
                                <a:solidFill>
                                  <a:srgbClr val="FF0000"/>
                                </a:solidFill>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7442888" y="3818836"/>
                  <a:ext cx="463524" cy="375231"/>
                </a:xfrm>
                <a:prstGeom prst="rect">
                  <a:avLst/>
                </a:prstGeom>
                <a:blipFill rotWithShape="0">
                  <a:blip r:embed="rId10"/>
                  <a:stretch>
                    <a:fillRect b="-4839"/>
                  </a:stretch>
                </a:blipFill>
              </p:spPr>
              <p:txBody>
                <a:bodyPr/>
                <a:lstStyle/>
                <a:p>
                  <a:r>
                    <a:rPr lang="en-US">
                      <a:noFill/>
                    </a:rPr>
                    <a:t> </a:t>
                  </a:r>
                </a:p>
              </p:txBody>
            </p:sp>
          </mc:Fallback>
        </mc:AlternateContent>
        <p:sp>
          <p:nvSpPr>
            <p:cNvPr id="50" name="ZoneTexte 49"/>
            <p:cNvSpPr txBox="1"/>
            <p:nvPr/>
          </p:nvSpPr>
          <p:spPr bwMode="auto">
            <a:xfrm>
              <a:off x="6336950" y="3666818"/>
              <a:ext cx="237680"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0</a:t>
              </a:r>
            </a:p>
          </p:txBody>
        </p:sp>
        <p:sp>
          <p:nvSpPr>
            <p:cNvPr id="51" name="ZoneTexte 50"/>
            <p:cNvSpPr txBox="1"/>
            <p:nvPr/>
          </p:nvSpPr>
          <p:spPr bwMode="auto">
            <a:xfrm>
              <a:off x="7629081" y="3651779"/>
              <a:ext cx="287593"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5</a:t>
              </a:r>
              <a:endParaRPr lang="en-US" sz="1400" b="1" baseline="30000" dirty="0" smtClean="0">
                <a:latin typeface="Times New Roman" panose="02020603050405020304" pitchFamily="18" charset="0"/>
                <a:cs typeface="Times New Roman" panose="02020603050405020304" pitchFamily="18" charset="0"/>
              </a:endParaRPr>
            </a:p>
          </p:txBody>
        </p:sp>
        <p:sp>
          <p:nvSpPr>
            <p:cNvPr id="52" name="ZoneTexte 51"/>
            <p:cNvSpPr txBox="1"/>
            <p:nvPr/>
          </p:nvSpPr>
          <p:spPr bwMode="auto">
            <a:xfrm>
              <a:off x="8825472" y="3666384"/>
              <a:ext cx="300143" cy="220352"/>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10</a:t>
              </a:r>
            </a:p>
          </p:txBody>
        </p:sp>
        <mc:AlternateContent xmlns:mc="http://schemas.openxmlformats.org/markup-compatibility/2006" xmlns:a14="http://schemas.microsoft.com/office/drawing/2010/main">
          <mc:Choice Requires="a14">
            <p:sp>
              <p:nvSpPr>
                <p:cNvPr id="54" name="Rectangle 53"/>
                <p:cNvSpPr/>
                <p:nvPr/>
              </p:nvSpPr>
              <p:spPr>
                <a:xfrm>
                  <a:off x="7412073" y="1334729"/>
                  <a:ext cx="721608" cy="369332"/>
                </a:xfrm>
                <a:prstGeom prst="rect">
                  <a:avLst/>
                </a:prstGeom>
              </p:spPr>
              <p:txBody>
                <a:bodyPr wrap="none">
                  <a:spAutoFit/>
                </a:bodyPr>
                <a:lstStyle/>
                <a:p>
                  <a14:m>
                    <m:oMath xmlns:m="http://schemas.openxmlformats.org/officeDocument/2006/math">
                      <m:sSub>
                        <m:sSubPr>
                          <m:ctrlPr>
                            <a:rPr lang="fr-FR" i="1" smtClean="0">
                              <a:solidFill>
                                <a:srgbClr val="FF0000"/>
                              </a:solidFill>
                              <a:latin typeface="Cambria Math" panose="02040503050406030204" pitchFamily="18" charset="0"/>
                            </a:rPr>
                          </m:ctrlPr>
                        </m:sSubPr>
                        <m:e>
                          <m:r>
                            <a:rPr lang="es-ES_tradnl" i="1">
                              <a:solidFill>
                                <a:srgbClr val="FF0000"/>
                              </a:solidFill>
                              <a:latin typeface="Cambria Math" panose="02040503050406030204" pitchFamily="18" charset="0"/>
                            </a:rPr>
                            <m:t>𝑘</m:t>
                          </m:r>
                        </m:e>
                        <m:sub>
                          <m:r>
                            <a:rPr lang="es-ES_tradnl" i="1">
                              <a:solidFill>
                                <a:srgbClr val="FF0000"/>
                              </a:solidFill>
                              <a:latin typeface="Cambria Math" panose="02040503050406030204" pitchFamily="18" charset="0"/>
                              <a:ea typeface="Cambria Math" panose="02040503050406030204" pitchFamily="18" charset="0"/>
                            </a:rPr>
                            <m:t>⊥</m:t>
                          </m:r>
                        </m:sub>
                      </m:sSub>
                    </m:oMath>
                  </a14:m>
                  <a:r>
                    <a:rPr lang="en-US" baseline="30000" dirty="0">
                      <a:solidFill>
                        <a:srgbClr val="FF0000"/>
                      </a:solidFill>
                      <a:latin typeface="Verdana" charset="0"/>
                      <a:cs typeface="Arial" charset="0"/>
                    </a:rPr>
                    <a:t>eff</a:t>
                  </a:r>
                  <a:r>
                    <a:rPr lang="en-US" dirty="0">
                      <a:solidFill>
                        <a:srgbClr val="FF0000"/>
                      </a:solidFill>
                      <a:latin typeface="Verdana" charset="0"/>
                      <a:cs typeface="Arial" charset="0"/>
                    </a:rPr>
                    <a:t> </a:t>
                  </a:r>
                  <a:endParaRPr lang="en-US" dirty="0">
                    <a:solidFill>
                      <a:srgbClr val="FF0000"/>
                    </a:solidFill>
                  </a:endParaRPr>
                </a:p>
              </p:txBody>
            </p:sp>
          </mc:Choice>
          <mc:Fallback xmlns="">
            <p:sp>
              <p:nvSpPr>
                <p:cNvPr id="54" name="Rectangle 53"/>
                <p:cNvSpPr>
                  <a:spLocks noRot="1" noChangeAspect="1" noMove="1" noResize="1" noEditPoints="1" noAdjustHandles="1" noChangeArrowheads="1" noChangeShapeType="1" noTextEdit="1"/>
                </p:cNvSpPr>
                <p:nvPr/>
              </p:nvSpPr>
              <p:spPr>
                <a:xfrm>
                  <a:off x="7412073" y="1334729"/>
                  <a:ext cx="721608" cy="369332"/>
                </a:xfrm>
                <a:prstGeom prst="rect">
                  <a:avLst/>
                </a:prstGeom>
                <a:blipFill rotWithShape="0">
                  <a:blip r:embed="rId11"/>
                  <a:stretch>
                    <a:fillRect b="-1639"/>
                  </a:stretch>
                </a:blipFill>
              </p:spPr>
              <p:txBody>
                <a:bodyPr/>
                <a:lstStyle/>
                <a:p>
                  <a:r>
                    <a:rPr lang="en-US">
                      <a:noFill/>
                    </a:rPr>
                    <a:t> </a:t>
                  </a:r>
                </a:p>
              </p:txBody>
            </p:sp>
          </mc:Fallback>
        </mc:AlternateContent>
        <p:sp>
          <p:nvSpPr>
            <p:cNvPr id="62" name="ZoneTexte 61"/>
            <p:cNvSpPr txBox="1"/>
            <p:nvPr/>
          </p:nvSpPr>
          <p:spPr bwMode="auto">
            <a:xfrm>
              <a:off x="6151912" y="3505899"/>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0</a:t>
              </a:r>
            </a:p>
          </p:txBody>
        </p:sp>
        <p:sp>
          <p:nvSpPr>
            <p:cNvPr id="63" name="ZoneTexte 62"/>
            <p:cNvSpPr txBox="1"/>
            <p:nvPr/>
          </p:nvSpPr>
          <p:spPr bwMode="auto">
            <a:xfrm>
              <a:off x="6155603" y="3018395"/>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2</a:t>
              </a:r>
              <a:endParaRPr lang="en-US" sz="1400" b="1" baseline="30000" dirty="0" smtClean="0">
                <a:latin typeface="Times New Roman" panose="02020603050405020304" pitchFamily="18" charset="0"/>
                <a:cs typeface="Times New Roman" panose="02020603050405020304" pitchFamily="18" charset="0"/>
              </a:endParaRPr>
            </a:p>
          </p:txBody>
        </p:sp>
        <p:sp>
          <p:nvSpPr>
            <p:cNvPr id="64" name="ZoneTexte 63"/>
            <p:cNvSpPr txBox="1"/>
            <p:nvPr/>
          </p:nvSpPr>
          <p:spPr bwMode="auto">
            <a:xfrm>
              <a:off x="6159602" y="2500530"/>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4</a:t>
              </a:r>
              <a:endParaRPr lang="en-US" sz="1400" b="1" baseline="30000" dirty="0" smtClean="0">
                <a:latin typeface="Times New Roman" panose="02020603050405020304" pitchFamily="18" charset="0"/>
                <a:cs typeface="Times New Roman" panose="02020603050405020304" pitchFamily="18" charset="0"/>
              </a:endParaRPr>
            </a:p>
          </p:txBody>
        </p:sp>
        <p:sp>
          <p:nvSpPr>
            <p:cNvPr id="65" name="ZoneTexte 64"/>
            <p:cNvSpPr txBox="1"/>
            <p:nvPr/>
          </p:nvSpPr>
          <p:spPr bwMode="auto">
            <a:xfrm>
              <a:off x="6149771" y="2077745"/>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smtClean="0">
                  <a:latin typeface="Times New Roman" panose="02020603050405020304" pitchFamily="18" charset="0"/>
                  <a:cs typeface="Times New Roman" panose="02020603050405020304" pitchFamily="18" charset="0"/>
                </a:rPr>
                <a:t>6</a:t>
              </a:r>
            </a:p>
          </p:txBody>
        </p:sp>
        <p:sp>
          <p:nvSpPr>
            <p:cNvPr id="66" name="ZoneTexte 65"/>
            <p:cNvSpPr txBox="1"/>
            <p:nvPr/>
          </p:nvSpPr>
          <p:spPr bwMode="auto">
            <a:xfrm>
              <a:off x="6169434" y="1575493"/>
              <a:ext cx="261448" cy="215444"/>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400" b="1" baseline="0" dirty="0" smtClean="0">
                  <a:latin typeface="Times New Roman" panose="02020603050405020304" pitchFamily="18" charset="0"/>
                  <a:cs typeface="Times New Roman" panose="02020603050405020304" pitchFamily="18" charset="0"/>
                </a:rPr>
                <a:t>10</a:t>
              </a:r>
              <a:r>
                <a:rPr lang="en-US" sz="1400" b="1" baseline="30000" dirty="0">
                  <a:latin typeface="Times New Roman" panose="02020603050405020304" pitchFamily="18" charset="0"/>
                  <a:cs typeface="Times New Roman" panose="02020603050405020304" pitchFamily="18" charset="0"/>
                </a:rPr>
                <a:t>8</a:t>
              </a:r>
              <a:endParaRPr lang="en-US" sz="1400" b="1" baseline="30000" dirty="0" smtClean="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0" name="Rectangle 69"/>
              <p:cNvSpPr/>
              <p:nvPr/>
            </p:nvSpPr>
            <p:spPr>
              <a:xfrm>
                <a:off x="7202427" y="2942671"/>
                <a:ext cx="950838" cy="369332"/>
              </a:xfrm>
              <a:prstGeom prst="rect">
                <a:avLst/>
              </a:prstGeom>
            </p:spPr>
            <p:txBody>
              <a:bodyPr wrap="none">
                <a:spAutoFit/>
              </a:bodyPr>
              <a:lstStyle/>
              <a:p>
                <a14:m>
                  <m:oMath xmlns:m="http://schemas.openxmlformats.org/officeDocument/2006/math">
                    <m:sSub>
                      <m:sSubPr>
                        <m:ctrlPr>
                          <a:rPr lang="fr-FR" i="1" smtClean="0">
                            <a:solidFill>
                              <a:srgbClr val="00B050"/>
                            </a:solidFill>
                            <a:latin typeface="Cambria Math" panose="02040503050406030204" pitchFamily="18" charset="0"/>
                          </a:rPr>
                        </m:ctrlPr>
                      </m:sSubPr>
                      <m:e>
                        <m:r>
                          <a:rPr lang="es-ES_tradnl" i="1">
                            <a:solidFill>
                              <a:srgbClr val="00B050"/>
                            </a:solidFill>
                            <a:latin typeface="Cambria Math" panose="02040503050406030204" pitchFamily="18" charset="0"/>
                          </a:rPr>
                          <m:t>𝑘</m:t>
                        </m:r>
                      </m:e>
                      <m:sub>
                        <m:r>
                          <a:rPr lang="es-ES_tradnl" i="1">
                            <a:solidFill>
                              <a:srgbClr val="00B050"/>
                            </a:solidFill>
                            <a:latin typeface="Cambria Math" panose="02040503050406030204" pitchFamily="18" charset="0"/>
                            <a:ea typeface="Cambria Math" panose="02040503050406030204" pitchFamily="18" charset="0"/>
                          </a:rPr>
                          <m:t>⊥</m:t>
                        </m:r>
                      </m:sub>
                    </m:sSub>
                    <m:r>
                      <a:rPr lang="es-ES_tradnl" b="0" i="0" smtClean="0">
                        <a:solidFill>
                          <a:srgbClr val="00B050"/>
                        </a:solidFill>
                        <a:latin typeface="Cambria Math" panose="02040503050406030204" pitchFamily="18" charset="0"/>
                        <a:ea typeface="Cambria Math" panose="02040503050406030204" pitchFamily="18" charset="0"/>
                      </a:rPr>
                      <m:t>=1</m:t>
                    </m:r>
                  </m:oMath>
                </a14:m>
                <a:r>
                  <a:rPr lang="en-US" dirty="0" smtClean="0">
                    <a:solidFill>
                      <a:srgbClr val="00B050"/>
                    </a:solidFill>
                    <a:latin typeface="Verdana" charset="0"/>
                    <a:cs typeface="Arial" charset="0"/>
                  </a:rPr>
                  <a:t> </a:t>
                </a:r>
                <a:endParaRPr lang="en-US" dirty="0">
                  <a:solidFill>
                    <a:srgbClr val="00B050"/>
                  </a:solidFill>
                </a:endParaRPr>
              </a:p>
            </p:txBody>
          </p:sp>
        </mc:Choice>
        <mc:Fallback xmlns="">
          <p:sp>
            <p:nvSpPr>
              <p:cNvPr id="70" name="Rectangle 69"/>
              <p:cNvSpPr>
                <a:spLocks noRot="1" noChangeAspect="1" noMove="1" noResize="1" noEditPoints="1" noAdjustHandles="1" noChangeArrowheads="1" noChangeShapeType="1" noTextEdit="1"/>
              </p:cNvSpPr>
              <p:nvPr/>
            </p:nvSpPr>
            <p:spPr>
              <a:xfrm>
                <a:off x="7202427" y="2942671"/>
                <a:ext cx="950838" cy="369332"/>
              </a:xfrm>
              <a:prstGeom prst="rect">
                <a:avLst/>
              </a:prstGeom>
              <a:blipFill rotWithShape="0">
                <a:blip r:embed="rId15"/>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1296034" y="1159751"/>
                <a:ext cx="662063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_tradnl" sz="2400" i="0" smtClean="0">
                          <a:solidFill>
                            <a:schemeClr val="tx2"/>
                          </a:solidFill>
                          <a:latin typeface="Cambria Math" panose="02040503050406030204" pitchFamily="18" charset="0"/>
                        </a:rPr>
                        <m:t>6</m:t>
                      </m:r>
                      <m:r>
                        <a:rPr lang="es-ES_tradnl" sz="2400" b="0" i="0" smtClean="0">
                          <a:solidFill>
                            <a:schemeClr val="tx2"/>
                          </a:solidFill>
                          <a:latin typeface="Cambria Math" panose="02040503050406030204" pitchFamily="18" charset="0"/>
                        </a:rPr>
                        <m:t>4 </m:t>
                      </m:r>
                      <m:r>
                        <m:rPr>
                          <m:sty m:val="p"/>
                        </m:rPr>
                        <a:rPr lang="es-ES_tradnl" sz="2400" b="0" i="0" smtClean="0">
                          <a:solidFill>
                            <a:schemeClr val="tx2"/>
                          </a:solidFill>
                          <a:latin typeface="Cambria Math" panose="02040503050406030204" pitchFamily="18" charset="0"/>
                        </a:rPr>
                        <m:t>nodes</m:t>
                      </m:r>
                      <m:r>
                        <a:rPr lang="es-ES_tradnl" sz="2400" b="0" i="0" smtClean="0">
                          <a:solidFill>
                            <a:schemeClr val="tx2"/>
                          </a:solidFill>
                          <a:latin typeface="Cambria Math" panose="02040503050406030204" pitchFamily="18" charset="0"/>
                        </a:rPr>
                        <m:t> </m:t>
                      </m:r>
                      <m:r>
                        <m:rPr>
                          <m:sty m:val="p"/>
                        </m:rPr>
                        <a:rPr lang="es-ES_tradnl" sz="2400" b="0" i="0" smtClean="0">
                          <a:solidFill>
                            <a:schemeClr val="tx2"/>
                          </a:solidFill>
                          <a:latin typeface="Cambria Math" panose="02040503050406030204" pitchFamily="18" charset="0"/>
                        </a:rPr>
                        <m:t>in</m:t>
                      </m:r>
                      <m:r>
                        <a:rPr lang="es-ES_tradnl" sz="2400" b="0" i="0" smtClean="0">
                          <a:solidFill>
                            <a:schemeClr val="tx2"/>
                          </a:solidFill>
                          <a:latin typeface="Cambria Math" panose="02040503050406030204" pitchFamily="18" charset="0"/>
                        </a:rPr>
                        <m:t> </m:t>
                      </m:r>
                      <m:r>
                        <m:rPr>
                          <m:sty m:val="p"/>
                        </m:rPr>
                        <a:rPr lang="es-ES_tradnl" sz="2400" b="0" i="0" smtClean="0">
                          <a:solidFill>
                            <a:schemeClr val="tx2"/>
                          </a:solidFill>
                          <a:latin typeface="Cambria Math" panose="02040503050406030204" pitchFamily="18" charset="0"/>
                        </a:rPr>
                        <m:t>the</m:t>
                      </m:r>
                      <m:r>
                        <a:rPr lang="es-ES_tradnl" sz="2400" b="0" i="0" smtClean="0">
                          <a:solidFill>
                            <a:schemeClr val="tx2"/>
                          </a:solidFill>
                          <a:latin typeface="Cambria Math" panose="02040503050406030204" pitchFamily="18" charset="0"/>
                        </a:rPr>
                        <m:t> </m:t>
                      </m:r>
                      <m:r>
                        <m:rPr>
                          <m:sty m:val="p"/>
                        </m:rPr>
                        <a:rPr lang="es-ES_tradnl" sz="2400" b="0" i="0" smtClean="0">
                          <a:solidFill>
                            <a:schemeClr val="tx2"/>
                          </a:solidFill>
                          <a:latin typeface="Cambria Math" panose="02040503050406030204" pitchFamily="18" charset="0"/>
                        </a:rPr>
                        <m:t>toroidal</m:t>
                      </m:r>
                      <m:r>
                        <a:rPr lang="es-ES_tradnl" sz="2400" b="0" i="0" smtClean="0">
                          <a:solidFill>
                            <a:schemeClr val="tx2"/>
                          </a:solidFill>
                          <a:latin typeface="Cambria Math" panose="02040503050406030204" pitchFamily="18" charset="0"/>
                        </a:rPr>
                        <m:t> </m:t>
                      </m:r>
                      <m:r>
                        <m:rPr>
                          <m:sty m:val="p"/>
                        </m:rPr>
                        <a:rPr lang="es-ES_tradnl" sz="2400" b="0" i="0" smtClean="0">
                          <a:solidFill>
                            <a:schemeClr val="tx2"/>
                          </a:solidFill>
                          <a:latin typeface="Cambria Math" panose="02040503050406030204" pitchFamily="18" charset="0"/>
                        </a:rPr>
                        <m:t>direction</m:t>
                      </m:r>
                    </m:oMath>
                  </m:oMathPara>
                </a14:m>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1296034" y="1159751"/>
                <a:ext cx="6620639" cy="461665"/>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77221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Outline</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17</a:t>
            </a:fld>
            <a:endParaRPr lang="fr-FR"/>
          </a:p>
        </p:txBody>
      </p:sp>
      <p:sp>
        <p:nvSpPr>
          <p:cNvPr id="2" name="ZoneTexte 1"/>
          <p:cNvSpPr txBox="1"/>
          <p:nvPr/>
        </p:nvSpPr>
        <p:spPr bwMode="auto">
          <a:xfrm>
            <a:off x="859926" y="1057843"/>
            <a:ext cx="740417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marL="171450" indent="-171450">
              <a:buFont typeface="Arial" panose="020B0604020202020204" pitchFamily="34" charset="0"/>
              <a:buChar char="•"/>
            </a:pPr>
            <a:r>
              <a:rPr lang="en-US" dirty="0" smtClean="0">
                <a:latin typeface="Verdana" charset="0"/>
                <a:cs typeface="Arial" charset="0"/>
              </a:rPr>
              <a:t>Motivation of the work</a:t>
            </a:r>
          </a:p>
          <a:p>
            <a:pPr marL="171450" indent="-171450">
              <a:buFont typeface="Arial" panose="020B0604020202020204" pitchFamily="34" charset="0"/>
              <a:buChar char="•"/>
            </a:pPr>
            <a:r>
              <a:rPr lang="en-US" baseline="0" dirty="0" smtClean="0">
                <a:latin typeface="Verdana" charset="0"/>
                <a:cs typeface="Arial" charset="0"/>
              </a:rPr>
              <a:t>The</a:t>
            </a:r>
            <a:r>
              <a:rPr lang="en-US" dirty="0" smtClean="0">
                <a:latin typeface="Verdana" charset="0"/>
                <a:cs typeface="Arial" charset="0"/>
              </a:rPr>
              <a:t> HDG scheme in a nutshell</a:t>
            </a:r>
          </a:p>
          <a:p>
            <a:pPr marL="171450" indent="-171450">
              <a:buFont typeface="Arial" panose="020B0604020202020204" pitchFamily="34" charset="0"/>
              <a:buChar char="•"/>
            </a:pPr>
            <a:r>
              <a:rPr lang="en-US" baseline="0" dirty="0" smtClean="0">
                <a:latin typeface="Verdana" charset="0"/>
                <a:cs typeface="Arial" charset="0"/>
              </a:rPr>
              <a:t>High-order and numerical</a:t>
            </a:r>
            <a:r>
              <a:rPr lang="en-US" dirty="0" smtClean="0">
                <a:latin typeface="Verdana" charset="0"/>
                <a:cs typeface="Arial" charset="0"/>
              </a:rPr>
              <a:t> diffusion</a:t>
            </a:r>
            <a:endParaRPr lang="en-US" baseline="0" dirty="0" smtClean="0">
              <a:latin typeface="Verdana" charset="0"/>
              <a:cs typeface="Arial" charset="0"/>
            </a:endParaRPr>
          </a:p>
          <a:p>
            <a:pPr marL="171450" indent="-171450">
              <a:buFont typeface="Arial" panose="020B0604020202020204" pitchFamily="34" charset="0"/>
              <a:buChar char="•"/>
            </a:pPr>
            <a:r>
              <a:rPr lang="en-US" dirty="0" smtClean="0">
                <a:solidFill>
                  <a:srgbClr val="FF0000"/>
                </a:solidFill>
                <a:latin typeface="Verdana" charset="0"/>
                <a:cs typeface="Arial" charset="0"/>
              </a:rPr>
              <a:t>Numerical tests on real geometries/magnetic configurations </a:t>
            </a:r>
            <a:endParaRPr lang="en-US" baseline="0" dirty="0" smtClean="0">
              <a:solidFill>
                <a:srgbClr val="FF0000"/>
              </a:solidFill>
              <a:latin typeface="Verdana" charset="0"/>
              <a:cs typeface="Arial" charset="0"/>
            </a:endParaRPr>
          </a:p>
        </p:txBody>
      </p:sp>
    </p:spTree>
    <p:extLst>
      <p:ext uri="{BB962C8B-B14F-4D97-AF65-F5344CB8AC3E}">
        <p14:creationId xmlns:p14="http://schemas.microsoft.com/office/powerpoint/2010/main" val="3434863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Numerical test: isothermal plasma model</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18</a:t>
            </a:fld>
            <a:endParaRPr lang="fr-FR"/>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87" y="799794"/>
            <a:ext cx="3899578" cy="73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e 7"/>
          <p:cNvGrpSpPr/>
          <p:nvPr/>
        </p:nvGrpSpPr>
        <p:grpSpPr>
          <a:xfrm>
            <a:off x="80859" y="2494213"/>
            <a:ext cx="2808433" cy="2449161"/>
            <a:chOff x="480806" y="3551015"/>
            <a:chExt cx="2808433" cy="2449161"/>
          </a:xfrm>
        </p:grpSpPr>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806" y="3895571"/>
              <a:ext cx="2808433" cy="210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548214" y="3551015"/>
              <a:ext cx="2673618" cy="369332"/>
            </a:xfrm>
            <a:prstGeom prst="rect">
              <a:avLst/>
            </a:prstGeom>
            <a:noFill/>
          </p:spPr>
          <p:txBody>
            <a:bodyPr wrap="square" rtlCol="0">
              <a:spAutoFit/>
            </a:bodyPr>
            <a:lstStyle/>
            <a:p>
              <a:pPr algn="ctr"/>
              <a:r>
                <a:rPr lang="en-US" b="1" dirty="0" smtClean="0">
                  <a:solidFill>
                    <a:srgbClr val="FF0000"/>
                  </a:solidFill>
                </a:rPr>
                <a:t>Verification with MMS</a:t>
              </a:r>
              <a:endParaRPr lang="en-US" b="1" dirty="0">
                <a:solidFill>
                  <a:srgbClr val="FF0000"/>
                </a:solidFill>
              </a:endParaRPr>
            </a:p>
          </p:txBody>
        </p:sp>
      </p:grpSp>
      <p:grpSp>
        <p:nvGrpSpPr>
          <p:cNvPr id="38" name="Groupe 37"/>
          <p:cNvGrpSpPr/>
          <p:nvPr/>
        </p:nvGrpSpPr>
        <p:grpSpPr>
          <a:xfrm>
            <a:off x="3299992" y="1543129"/>
            <a:ext cx="3084002" cy="3559916"/>
            <a:chOff x="3299992" y="1543129"/>
            <a:chExt cx="3084002" cy="3559916"/>
          </a:xfrm>
        </p:grpSpPr>
        <p:grpSp>
          <p:nvGrpSpPr>
            <p:cNvPr id="16" name="Groupe 15"/>
            <p:cNvGrpSpPr/>
            <p:nvPr/>
          </p:nvGrpSpPr>
          <p:grpSpPr>
            <a:xfrm>
              <a:off x="3299992" y="1591190"/>
              <a:ext cx="3075603" cy="3511855"/>
              <a:chOff x="4391400" y="1229384"/>
              <a:chExt cx="3075603" cy="3511855"/>
            </a:xfrm>
          </p:grpSpPr>
          <p:grpSp>
            <p:nvGrpSpPr>
              <p:cNvPr id="17" name="Groupe 16"/>
              <p:cNvGrpSpPr/>
              <p:nvPr/>
            </p:nvGrpSpPr>
            <p:grpSpPr>
              <a:xfrm>
                <a:off x="4391400" y="1552035"/>
                <a:ext cx="3075603" cy="3189204"/>
                <a:chOff x="7214997" y="1177418"/>
                <a:chExt cx="3075603" cy="3189204"/>
              </a:xfrm>
            </p:grpSpPr>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3245" y="1491358"/>
                  <a:ext cx="1017436" cy="1342713"/>
                </a:xfrm>
                <a:prstGeom prst="rect">
                  <a:avLst/>
                </a:prstGeom>
                <a:ln>
                  <a:noFill/>
                </a:ln>
              </p:spPr>
            </p:pic>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8929" y="1469814"/>
                  <a:ext cx="975667" cy="1299548"/>
                </a:xfrm>
                <a:prstGeom prst="rect">
                  <a:avLst/>
                </a:prstGeom>
                <a:ln>
                  <a:noFill/>
                </a:ln>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993" y="2974375"/>
                  <a:ext cx="941468" cy="1264069"/>
                </a:xfrm>
                <a:prstGeom prst="rect">
                  <a:avLst/>
                </a:prstGeom>
                <a:ln>
                  <a:noFill/>
                </a:ln>
              </p:spPr>
            </p:pic>
            <p:pic>
              <p:nvPicPr>
                <p:cNvPr id="22" name="Imag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9718" y="2994090"/>
                  <a:ext cx="1006256" cy="1327958"/>
                </a:xfrm>
                <a:prstGeom prst="rect">
                  <a:avLst/>
                </a:prstGeom>
                <a:ln>
                  <a:noFill/>
                </a:ln>
              </p:spPr>
            </p:pic>
            <p:sp>
              <p:nvSpPr>
                <p:cNvPr id="23" name="ZoneTexte 22"/>
                <p:cNvSpPr txBox="1"/>
                <p:nvPr/>
              </p:nvSpPr>
              <p:spPr>
                <a:xfrm>
                  <a:off x="7214997" y="1177418"/>
                  <a:ext cx="1728192" cy="307777"/>
                </a:xfrm>
                <a:prstGeom prst="rect">
                  <a:avLst/>
                </a:prstGeom>
                <a:noFill/>
                <a:ln>
                  <a:noFill/>
                </a:ln>
              </p:spPr>
              <p:txBody>
                <a:bodyPr wrap="square" rtlCol="0">
                  <a:spAutoFit/>
                </a:bodyPr>
                <a:lstStyle/>
                <a:p>
                  <a:pPr algn="ctr"/>
                  <a:r>
                    <a:rPr lang="es-ES_tradnl" sz="1400" dirty="0" smtClean="0"/>
                    <a:t>SOLEDGE2D</a:t>
                  </a:r>
                  <a:endParaRPr lang="en-US" sz="1400" dirty="0"/>
                </a:p>
              </p:txBody>
            </p:sp>
            <p:sp>
              <p:nvSpPr>
                <p:cNvPr id="24" name="ZoneTexte 23"/>
                <p:cNvSpPr txBox="1"/>
                <p:nvPr/>
              </p:nvSpPr>
              <p:spPr>
                <a:xfrm>
                  <a:off x="8562408" y="1205700"/>
                  <a:ext cx="1728192" cy="307777"/>
                </a:xfrm>
                <a:prstGeom prst="rect">
                  <a:avLst/>
                </a:prstGeom>
                <a:noFill/>
                <a:ln>
                  <a:noFill/>
                </a:ln>
              </p:spPr>
              <p:txBody>
                <a:bodyPr wrap="square" rtlCol="0">
                  <a:spAutoFit/>
                </a:bodyPr>
                <a:lstStyle/>
                <a:p>
                  <a:pPr algn="ctr"/>
                  <a:r>
                    <a:rPr lang="es-ES_tradnl" sz="1400" dirty="0" smtClean="0"/>
                    <a:t>HDG</a:t>
                  </a:r>
                  <a:endParaRPr lang="en-US" sz="1400" dirty="0"/>
                </a:p>
              </p:txBody>
            </p:sp>
            <p:sp>
              <p:nvSpPr>
                <p:cNvPr id="25" name="ZoneTexte 24"/>
                <p:cNvSpPr txBox="1"/>
                <p:nvPr/>
              </p:nvSpPr>
              <p:spPr>
                <a:xfrm>
                  <a:off x="8175478" y="2651588"/>
                  <a:ext cx="1086642" cy="338554"/>
                </a:xfrm>
                <a:prstGeom prst="rect">
                  <a:avLst/>
                </a:prstGeom>
                <a:noFill/>
                <a:ln>
                  <a:noFill/>
                </a:ln>
              </p:spPr>
              <p:txBody>
                <a:bodyPr wrap="square" rtlCol="0">
                  <a:spAutoFit/>
                </a:bodyPr>
                <a:lstStyle/>
                <a:p>
                  <a:pPr algn="ctr"/>
                  <a:r>
                    <a:rPr lang="es-ES_tradnl" sz="1600" dirty="0" err="1" smtClean="0">
                      <a:solidFill>
                        <a:srgbClr val="FF0000"/>
                      </a:solidFill>
                    </a:rPr>
                    <a:t>Density</a:t>
                  </a:r>
                  <a:r>
                    <a:rPr lang="es-ES_tradnl" sz="1600" dirty="0" smtClean="0">
                      <a:solidFill>
                        <a:srgbClr val="FF0000"/>
                      </a:solidFill>
                    </a:rPr>
                    <a:t> </a:t>
                  </a:r>
                  <a:endParaRPr lang="en-US" sz="1600" dirty="0">
                    <a:solidFill>
                      <a:srgbClr val="FF0000"/>
                    </a:solidFill>
                  </a:endParaRPr>
                </a:p>
              </p:txBody>
            </p:sp>
            <p:sp>
              <p:nvSpPr>
                <p:cNvPr id="26" name="ZoneTexte 25"/>
                <p:cNvSpPr txBox="1"/>
                <p:nvPr/>
              </p:nvSpPr>
              <p:spPr>
                <a:xfrm>
                  <a:off x="7982930" y="4028068"/>
                  <a:ext cx="1329916" cy="338554"/>
                </a:xfrm>
                <a:prstGeom prst="rect">
                  <a:avLst/>
                </a:prstGeom>
                <a:noFill/>
                <a:ln>
                  <a:noFill/>
                </a:ln>
              </p:spPr>
              <p:txBody>
                <a:bodyPr wrap="square" rtlCol="0">
                  <a:spAutoFit/>
                </a:bodyPr>
                <a:lstStyle/>
                <a:p>
                  <a:pPr algn="ctr"/>
                  <a:r>
                    <a:rPr lang="es-ES_tradnl" sz="1600" dirty="0" smtClean="0">
                      <a:solidFill>
                        <a:srgbClr val="FF0000"/>
                      </a:solidFill>
                    </a:rPr>
                    <a:t>Mach//</a:t>
                  </a:r>
                  <a:endParaRPr lang="en-US" sz="1600" dirty="0">
                    <a:solidFill>
                      <a:srgbClr val="FF0000"/>
                    </a:solidFill>
                  </a:endParaRPr>
                </a:p>
              </p:txBody>
            </p:sp>
            <p:pic>
              <p:nvPicPr>
                <p:cNvPr id="27" name="Image 26"/>
                <p:cNvPicPr>
                  <a:picLocks noChangeAspect="1"/>
                </p:cNvPicPr>
                <p:nvPr/>
              </p:nvPicPr>
              <p:blipFill rotWithShape="1">
                <a:blip r:embed="rId9" cstate="print">
                  <a:extLst>
                    <a:ext uri="{28A0092B-C50C-407E-A947-70E740481C1C}">
                      <a14:useLocalDpi xmlns:a14="http://schemas.microsoft.com/office/drawing/2010/main" val="0"/>
                    </a:ext>
                  </a:extLst>
                </a:blip>
                <a:srcRect l="80946"/>
                <a:stretch/>
              </p:blipFill>
              <p:spPr>
                <a:xfrm>
                  <a:off x="9942875" y="1498357"/>
                  <a:ext cx="238251" cy="1357468"/>
                </a:xfrm>
                <a:prstGeom prst="rect">
                  <a:avLst/>
                </a:prstGeom>
                <a:ln>
                  <a:noFill/>
                </a:ln>
              </p:spPr>
            </p:pic>
            <p:pic>
              <p:nvPicPr>
                <p:cNvPr id="28" name="Image 27"/>
                <p:cNvPicPr>
                  <a:picLocks noChangeAspect="1"/>
                </p:cNvPicPr>
                <p:nvPr/>
              </p:nvPicPr>
              <p:blipFill rotWithShape="1">
                <a:blip r:embed="rId10" cstate="print">
                  <a:extLst>
                    <a:ext uri="{28A0092B-C50C-407E-A947-70E740481C1C}">
                      <a14:useLocalDpi xmlns:a14="http://schemas.microsoft.com/office/drawing/2010/main" val="0"/>
                    </a:ext>
                  </a:extLst>
                </a:blip>
                <a:srcRect l="80646"/>
                <a:stretch/>
              </p:blipFill>
              <p:spPr>
                <a:xfrm>
                  <a:off x="9937241" y="2866221"/>
                  <a:ext cx="243885" cy="1372223"/>
                </a:xfrm>
                <a:prstGeom prst="rect">
                  <a:avLst/>
                </a:prstGeom>
                <a:ln>
                  <a:noFill/>
                </a:ln>
              </p:spPr>
            </p:pic>
          </p:grpSp>
          <p:sp>
            <p:nvSpPr>
              <p:cNvPr id="18" name="ZoneTexte 17"/>
              <p:cNvSpPr txBox="1"/>
              <p:nvPr/>
            </p:nvSpPr>
            <p:spPr>
              <a:xfrm>
                <a:off x="4619013" y="1229384"/>
                <a:ext cx="2673618" cy="338554"/>
              </a:xfrm>
              <a:prstGeom prst="rect">
                <a:avLst/>
              </a:prstGeom>
              <a:noFill/>
              <a:ln>
                <a:noFill/>
              </a:ln>
            </p:spPr>
            <p:txBody>
              <a:bodyPr wrap="square" rtlCol="0">
                <a:spAutoFit/>
              </a:bodyPr>
              <a:lstStyle/>
              <a:p>
                <a:pPr algn="ctr"/>
                <a:r>
                  <a:rPr lang="es-ES_tradnl" sz="1600" b="1" dirty="0" err="1" smtClean="0">
                    <a:solidFill>
                      <a:srgbClr val="FF0000"/>
                    </a:solidFill>
                  </a:rPr>
                  <a:t>Validation</a:t>
                </a:r>
                <a:r>
                  <a:rPr lang="es-ES_tradnl" sz="1600" b="1" dirty="0" smtClean="0">
                    <a:solidFill>
                      <a:srgbClr val="FF0000"/>
                    </a:solidFill>
                  </a:rPr>
                  <a:t> </a:t>
                </a:r>
                <a:r>
                  <a:rPr lang="es-ES_tradnl" sz="1600" b="1" dirty="0" err="1" smtClean="0">
                    <a:solidFill>
                      <a:srgbClr val="FF0000"/>
                    </a:solidFill>
                  </a:rPr>
                  <a:t>with</a:t>
                </a:r>
                <a:r>
                  <a:rPr lang="es-ES_tradnl" sz="1600" b="1" dirty="0" smtClean="0">
                    <a:solidFill>
                      <a:srgbClr val="FF0000"/>
                    </a:solidFill>
                  </a:rPr>
                  <a:t> SOLEDGE</a:t>
                </a:r>
                <a:endParaRPr lang="en-US" sz="1600" b="1" dirty="0">
                  <a:solidFill>
                    <a:srgbClr val="FF0000"/>
                  </a:solidFill>
                </a:endParaRPr>
              </a:p>
            </p:txBody>
          </p:sp>
        </p:grpSp>
        <p:sp>
          <p:nvSpPr>
            <p:cNvPr id="29" name="Rectangle 28"/>
            <p:cNvSpPr/>
            <p:nvPr/>
          </p:nvSpPr>
          <p:spPr>
            <a:xfrm>
              <a:off x="3344835" y="1543129"/>
              <a:ext cx="3039159" cy="34860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12887" y="2510306"/>
            <a:ext cx="2956416" cy="25188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e 30"/>
          <p:cNvGrpSpPr/>
          <p:nvPr/>
        </p:nvGrpSpPr>
        <p:grpSpPr>
          <a:xfrm>
            <a:off x="6680626" y="2456079"/>
            <a:ext cx="2477642" cy="2530078"/>
            <a:chOff x="8056230" y="3707228"/>
            <a:chExt cx="2477642" cy="2530078"/>
          </a:xfrm>
        </p:grpSpPr>
        <p:pic>
          <p:nvPicPr>
            <p:cNvPr id="32" name="Imag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68669" y="4251660"/>
              <a:ext cx="1716994" cy="1639270"/>
            </a:xfrm>
            <a:prstGeom prst="rect">
              <a:avLst/>
            </a:prstGeom>
          </p:spPr>
        </p:pic>
        <p:sp>
          <p:nvSpPr>
            <p:cNvPr id="33" name="ZoneTexte 32"/>
            <p:cNvSpPr txBox="1"/>
            <p:nvPr/>
          </p:nvSpPr>
          <p:spPr>
            <a:xfrm>
              <a:off x="8056230" y="5929529"/>
              <a:ext cx="2477642" cy="307777"/>
            </a:xfrm>
            <a:prstGeom prst="rect">
              <a:avLst/>
            </a:prstGeom>
            <a:noFill/>
          </p:spPr>
          <p:txBody>
            <a:bodyPr wrap="square" rtlCol="0">
              <a:spAutoFit/>
            </a:bodyPr>
            <a:lstStyle/>
            <a:p>
              <a:pPr algn="ctr"/>
              <a:r>
                <a:rPr lang="en-US" sz="1400" dirty="0" smtClean="0"/>
                <a:t>Diffusion</a:t>
              </a:r>
              <a:r>
                <a:rPr lang="es-ES_tradnl" sz="1400" dirty="0" smtClean="0"/>
                <a:t>  ~0.08 m</a:t>
              </a:r>
              <a:r>
                <a:rPr lang="es-ES_tradnl" sz="1400" baseline="30000" dirty="0" smtClean="0"/>
                <a:t>2</a:t>
              </a:r>
              <a:r>
                <a:rPr lang="es-ES_tradnl" sz="1400" dirty="0" smtClean="0"/>
                <a:t>/s</a:t>
              </a:r>
              <a:endParaRPr lang="en-US" sz="1400" dirty="0"/>
            </a:p>
          </p:txBody>
        </p:sp>
        <p:sp>
          <p:nvSpPr>
            <p:cNvPr id="34" name="ZoneTexte 33"/>
            <p:cNvSpPr txBox="1"/>
            <p:nvPr/>
          </p:nvSpPr>
          <p:spPr>
            <a:xfrm>
              <a:off x="8086522" y="3707228"/>
              <a:ext cx="2241810" cy="523220"/>
            </a:xfrm>
            <a:prstGeom prst="rect">
              <a:avLst/>
            </a:prstGeom>
            <a:solidFill>
              <a:schemeClr val="bg1"/>
            </a:solidFill>
          </p:spPr>
          <p:txBody>
            <a:bodyPr wrap="square" rtlCol="0">
              <a:spAutoFit/>
            </a:bodyPr>
            <a:lstStyle/>
            <a:p>
              <a:pPr algn="ctr"/>
              <a:r>
                <a:rPr lang="es-ES_tradnl" sz="1400" b="1" dirty="0" err="1" smtClean="0">
                  <a:solidFill>
                    <a:srgbClr val="FF0000"/>
                  </a:solidFill>
                </a:rPr>
                <a:t>Very</a:t>
              </a:r>
              <a:r>
                <a:rPr lang="es-ES_tradnl" sz="1400" b="1" dirty="0" smtClean="0">
                  <a:solidFill>
                    <a:srgbClr val="FF0000"/>
                  </a:solidFill>
                </a:rPr>
                <a:t> </a:t>
              </a:r>
              <a:r>
                <a:rPr lang="es-ES_tradnl" sz="1400" b="1" dirty="0" err="1" smtClean="0">
                  <a:solidFill>
                    <a:srgbClr val="FF0000"/>
                  </a:solidFill>
                </a:rPr>
                <a:t>low</a:t>
              </a:r>
              <a:r>
                <a:rPr lang="es-ES_tradnl" sz="1400" b="1" dirty="0" smtClean="0">
                  <a:solidFill>
                    <a:srgbClr val="FF0000"/>
                  </a:solidFill>
                </a:rPr>
                <a:t> </a:t>
              </a:r>
              <a:r>
                <a:rPr lang="es-ES_tradnl" sz="1400" b="1" dirty="0" err="1" smtClean="0">
                  <a:solidFill>
                    <a:srgbClr val="FF0000"/>
                  </a:solidFill>
                </a:rPr>
                <a:t>diffusion</a:t>
              </a:r>
              <a:r>
                <a:rPr lang="es-ES_tradnl" sz="1400" b="1" dirty="0" smtClean="0">
                  <a:solidFill>
                    <a:srgbClr val="FF0000"/>
                  </a:solidFill>
                </a:rPr>
                <a:t> </a:t>
              </a:r>
              <a:r>
                <a:rPr lang="es-ES_tradnl" sz="1400" b="1" dirty="0" err="1" smtClean="0">
                  <a:solidFill>
                    <a:srgbClr val="FF0000"/>
                  </a:solidFill>
                </a:rPr>
                <a:t>solutions</a:t>
              </a:r>
              <a:r>
                <a:rPr lang="es-ES_tradnl" sz="1400" b="1" dirty="0" smtClean="0">
                  <a:solidFill>
                    <a:srgbClr val="FF0000"/>
                  </a:solidFill>
                </a:rPr>
                <a:t>, shocks</a:t>
              </a:r>
              <a:endParaRPr lang="en-US" sz="1400" b="1" dirty="0">
                <a:solidFill>
                  <a:srgbClr val="FF0000"/>
                </a:solidFill>
              </a:endParaRPr>
            </a:p>
          </p:txBody>
        </p:sp>
      </p:grpSp>
      <p:sp>
        <p:nvSpPr>
          <p:cNvPr id="35" name="Rectangle 34"/>
          <p:cNvSpPr/>
          <p:nvPr/>
        </p:nvSpPr>
        <p:spPr>
          <a:xfrm>
            <a:off x="6626615" y="2456079"/>
            <a:ext cx="2484986" cy="24869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e 36"/>
          <p:cNvGrpSpPr/>
          <p:nvPr/>
        </p:nvGrpSpPr>
        <p:grpSpPr>
          <a:xfrm>
            <a:off x="6484329" y="471912"/>
            <a:ext cx="2699693" cy="1868245"/>
            <a:chOff x="6522429" y="557637"/>
            <a:chExt cx="2699693" cy="1868245"/>
          </a:xfrm>
        </p:grpSpPr>
        <p:sp>
          <p:nvSpPr>
            <p:cNvPr id="14" name="ZoneTexte 13"/>
            <p:cNvSpPr txBox="1"/>
            <p:nvPr/>
          </p:nvSpPr>
          <p:spPr>
            <a:xfrm>
              <a:off x="6522429" y="578115"/>
              <a:ext cx="2699693" cy="523220"/>
            </a:xfrm>
            <a:prstGeom prst="rect">
              <a:avLst/>
            </a:prstGeom>
            <a:noFill/>
          </p:spPr>
          <p:txBody>
            <a:bodyPr wrap="square" rtlCol="0">
              <a:spAutoFit/>
            </a:bodyPr>
            <a:lstStyle/>
            <a:p>
              <a:pPr algn="ctr"/>
              <a:r>
                <a:rPr lang="es-ES_tradnl" sz="1400" b="1" dirty="0" err="1" smtClean="0">
                  <a:solidFill>
                    <a:srgbClr val="FF0000"/>
                  </a:solidFill>
                </a:rPr>
                <a:t>Computations</a:t>
              </a:r>
              <a:r>
                <a:rPr lang="es-ES_tradnl" sz="1400" b="1" dirty="0" smtClean="0">
                  <a:solidFill>
                    <a:srgbClr val="FF0000"/>
                  </a:solidFill>
                </a:rPr>
                <a:t> up to </a:t>
              </a:r>
              <a:r>
                <a:rPr lang="es-ES_tradnl" sz="1400" b="1" dirty="0" err="1" smtClean="0">
                  <a:solidFill>
                    <a:srgbClr val="FF0000"/>
                  </a:solidFill>
                </a:rPr>
                <a:t>the</a:t>
              </a:r>
              <a:r>
                <a:rPr lang="es-ES_tradnl" sz="1400" b="1" dirty="0" smtClean="0">
                  <a:solidFill>
                    <a:srgbClr val="FF0000"/>
                  </a:solidFill>
                </a:rPr>
                <a:t> center</a:t>
              </a:r>
              <a:endParaRPr lang="en-US" sz="1400" b="1" dirty="0">
                <a:solidFill>
                  <a:srgbClr val="FF0000"/>
                </a:solidFill>
              </a:endParaRPr>
            </a:p>
          </p:txBody>
        </p:sp>
        <p:grpSp>
          <p:nvGrpSpPr>
            <p:cNvPr id="2" name="Groupe 1"/>
            <p:cNvGrpSpPr/>
            <p:nvPr/>
          </p:nvGrpSpPr>
          <p:grpSpPr>
            <a:xfrm>
              <a:off x="6695959" y="557637"/>
              <a:ext cx="2448041" cy="1868245"/>
              <a:chOff x="6709200" y="560630"/>
              <a:chExt cx="2448041" cy="1868245"/>
            </a:xfrm>
          </p:grpSpPr>
          <p:grpSp>
            <p:nvGrpSpPr>
              <p:cNvPr id="11" name="Groupe 10"/>
              <p:cNvGrpSpPr>
                <a:grpSpLocks noChangeAspect="1"/>
              </p:cNvGrpSpPr>
              <p:nvPr/>
            </p:nvGrpSpPr>
            <p:grpSpPr>
              <a:xfrm>
                <a:off x="6818210" y="1042833"/>
                <a:ext cx="2039320" cy="1267982"/>
                <a:chOff x="5156022" y="1863578"/>
                <a:chExt cx="3398864" cy="2113303"/>
              </a:xfrm>
            </p:grpSpPr>
            <p:pic>
              <p:nvPicPr>
                <p:cNvPr id="12" name="Imag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56022" y="1868913"/>
                  <a:ext cx="1589807" cy="2107968"/>
                </a:xfrm>
                <a:prstGeom prst="rect">
                  <a:avLst/>
                </a:prstGeom>
              </p:spPr>
            </p:pic>
            <p:pic>
              <p:nvPicPr>
                <p:cNvPr id="13" name="Imag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65079" y="1863578"/>
                  <a:ext cx="1589807" cy="2107968"/>
                </a:xfrm>
                <a:prstGeom prst="rect">
                  <a:avLst/>
                </a:prstGeom>
              </p:spPr>
            </p:pic>
          </p:grpSp>
          <p:sp>
            <p:nvSpPr>
              <p:cNvPr id="36" name="Rectangle 35"/>
              <p:cNvSpPr/>
              <p:nvPr/>
            </p:nvSpPr>
            <p:spPr>
              <a:xfrm>
                <a:off x="6709200" y="560630"/>
                <a:ext cx="2448041" cy="18682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ZoneTexte 38"/>
          <p:cNvSpPr txBox="1"/>
          <p:nvPr/>
        </p:nvSpPr>
        <p:spPr>
          <a:xfrm>
            <a:off x="228070" y="1512621"/>
            <a:ext cx="2917378" cy="95410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s-ES_tradnl" sz="1400" dirty="0" smtClean="0"/>
              <a:t>High-</a:t>
            </a:r>
            <a:r>
              <a:rPr lang="en-US" sz="1400" dirty="0" smtClean="0"/>
              <a:t>order</a:t>
            </a:r>
            <a:r>
              <a:rPr lang="es-ES_tradnl" sz="1400" dirty="0" smtClean="0"/>
              <a:t> HDG </a:t>
            </a:r>
            <a:r>
              <a:rPr lang="en-US" sz="1400" dirty="0" smtClean="0"/>
              <a:t>scheme</a:t>
            </a:r>
          </a:p>
          <a:p>
            <a:pPr marL="285750" indent="-285750">
              <a:buFont typeface="Arial" panose="020B0604020202020204" pitchFamily="34" charset="0"/>
              <a:buChar char="•"/>
            </a:pPr>
            <a:r>
              <a:rPr lang="es-ES_tradnl" sz="1400" dirty="0" err="1" smtClean="0"/>
              <a:t>Coded</a:t>
            </a:r>
            <a:r>
              <a:rPr lang="es-ES_tradnl" sz="1400" dirty="0" smtClean="0"/>
              <a:t> in Fortran</a:t>
            </a:r>
          </a:p>
          <a:p>
            <a:pPr marL="285750" indent="-285750">
              <a:buFont typeface="Arial" panose="020B0604020202020204" pitchFamily="34" charset="0"/>
              <a:buChar char="•"/>
            </a:pPr>
            <a:r>
              <a:rPr lang="es-ES_tradnl" sz="1400" dirty="0" smtClean="0"/>
              <a:t>MPI/</a:t>
            </a:r>
            <a:r>
              <a:rPr lang="es-ES_tradnl" sz="1400" dirty="0" err="1" smtClean="0"/>
              <a:t>OpenMP</a:t>
            </a:r>
            <a:r>
              <a:rPr lang="es-ES_tradnl" sz="1400" dirty="0" smtClean="0"/>
              <a:t> </a:t>
            </a:r>
            <a:r>
              <a:rPr lang="en-US" sz="1400" dirty="0" smtClean="0"/>
              <a:t>parallelization</a:t>
            </a:r>
          </a:p>
          <a:p>
            <a:pPr marL="285750" indent="-285750">
              <a:buFont typeface="Arial" panose="020B0604020202020204" pitchFamily="34" charset="0"/>
              <a:buChar char="•"/>
            </a:pPr>
            <a:r>
              <a:rPr lang="es-ES_tradnl" sz="1400" dirty="0" smtClean="0"/>
              <a:t>Blas/</a:t>
            </a:r>
            <a:r>
              <a:rPr lang="es-ES_tradnl" sz="1400" dirty="0" err="1" smtClean="0"/>
              <a:t>Lapack</a:t>
            </a:r>
            <a:r>
              <a:rPr lang="es-ES_tradnl" sz="1400" dirty="0" smtClean="0"/>
              <a:t> + </a:t>
            </a:r>
            <a:r>
              <a:rPr lang="es-ES_tradnl" sz="1400" dirty="0" err="1" smtClean="0"/>
              <a:t>PastiX</a:t>
            </a:r>
            <a:r>
              <a:rPr lang="es-ES_tradnl" sz="1400" dirty="0" smtClean="0"/>
              <a:t> </a:t>
            </a:r>
            <a:r>
              <a:rPr lang="en-US" sz="1400" dirty="0" smtClean="0"/>
              <a:t>libraries</a:t>
            </a:r>
            <a:endParaRPr lang="en-US" sz="1400" dirty="0"/>
          </a:p>
        </p:txBody>
      </p:sp>
      <p:sp>
        <p:nvSpPr>
          <p:cNvPr id="40" name="ZoneTexte 39"/>
          <p:cNvSpPr txBox="1"/>
          <p:nvPr/>
        </p:nvSpPr>
        <p:spPr>
          <a:xfrm>
            <a:off x="4199669" y="1123765"/>
            <a:ext cx="2380068" cy="306099"/>
          </a:xfrm>
          <a:prstGeom prst="rect">
            <a:avLst/>
          </a:prstGeom>
          <a:noFill/>
          <a:ln w="25400">
            <a:solidFill>
              <a:srgbClr val="FF0000"/>
            </a:solidFill>
          </a:ln>
        </p:spPr>
        <p:txBody>
          <a:bodyPr wrap="square" rtlCol="0">
            <a:spAutoFit/>
          </a:bodyPr>
          <a:lstStyle/>
          <a:p>
            <a:pPr algn="ctr"/>
            <a:r>
              <a:rPr lang="es-ES_tradnl" sz="1400" b="1" dirty="0" err="1" smtClean="0">
                <a:solidFill>
                  <a:srgbClr val="FF0000"/>
                </a:solidFill>
              </a:rPr>
              <a:t>Giorgiani</a:t>
            </a:r>
            <a:r>
              <a:rPr lang="es-ES_tradnl" sz="1400" b="1" dirty="0" smtClean="0">
                <a:solidFill>
                  <a:srgbClr val="FF0000"/>
                </a:solidFill>
              </a:rPr>
              <a:t> et al. , JCP, 2018</a:t>
            </a:r>
            <a:endParaRPr lang="en-US" sz="1400" b="1" dirty="0">
              <a:solidFill>
                <a:srgbClr val="FF0000"/>
              </a:solidFill>
            </a:endParaRPr>
          </a:p>
        </p:txBody>
      </p:sp>
    </p:spTree>
    <p:extLst>
      <p:ext uri="{BB962C8B-B14F-4D97-AF65-F5344CB8AC3E}">
        <p14:creationId xmlns:p14="http://schemas.microsoft.com/office/powerpoint/2010/main" val="4082329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Numerical test: energy transport</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19</a:t>
            </a:fld>
            <a:endParaRPr lang="fr-FR"/>
          </a:p>
        </p:txBody>
      </p:sp>
      <p:pic>
        <p:nvPicPr>
          <p:cNvPr id="41" name="Image 40"/>
          <p:cNvPicPr>
            <a:picLocks noChangeAspect="1"/>
          </p:cNvPicPr>
          <p:nvPr/>
        </p:nvPicPr>
        <p:blipFill rotWithShape="1">
          <a:blip r:embed="rId3"/>
          <a:srcRect l="1082" t="2418" r="971" b="2464"/>
          <a:stretch/>
        </p:blipFill>
        <p:spPr>
          <a:xfrm>
            <a:off x="279953" y="877872"/>
            <a:ext cx="6050943" cy="1852654"/>
          </a:xfrm>
          <a:prstGeom prst="rect">
            <a:avLst/>
          </a:prstGeom>
        </p:spPr>
      </p:pic>
      <p:sp>
        <p:nvSpPr>
          <p:cNvPr id="42" name="ZoneTexte 41"/>
          <p:cNvSpPr txBox="1"/>
          <p:nvPr/>
        </p:nvSpPr>
        <p:spPr>
          <a:xfrm>
            <a:off x="215076" y="4651293"/>
            <a:ext cx="3339995" cy="461665"/>
          </a:xfrm>
          <a:prstGeom prst="rect">
            <a:avLst/>
          </a:prstGeom>
          <a:noFill/>
          <a:ln w="25400">
            <a:solidFill>
              <a:srgbClr val="FF0000"/>
            </a:solidFill>
          </a:ln>
        </p:spPr>
        <p:txBody>
          <a:bodyPr wrap="square" rtlCol="0">
            <a:spAutoFit/>
          </a:bodyPr>
          <a:lstStyle/>
          <a:p>
            <a:pPr algn="ctr"/>
            <a:r>
              <a:rPr lang="es-ES_tradnl" sz="1200" b="1" dirty="0" err="1" smtClean="0">
                <a:solidFill>
                  <a:srgbClr val="FF0000"/>
                </a:solidFill>
              </a:rPr>
              <a:t>Giorgiani</a:t>
            </a:r>
            <a:r>
              <a:rPr lang="es-ES_tradnl" sz="1200" b="1" dirty="0" smtClean="0">
                <a:solidFill>
                  <a:srgbClr val="FF0000"/>
                </a:solidFill>
              </a:rPr>
              <a:t> et al. , Nuclear </a:t>
            </a:r>
            <a:r>
              <a:rPr lang="es-ES_tradnl" sz="1200" b="1" dirty="0" err="1" smtClean="0">
                <a:solidFill>
                  <a:srgbClr val="FF0000"/>
                </a:solidFill>
              </a:rPr>
              <a:t>Materials</a:t>
            </a:r>
            <a:r>
              <a:rPr lang="es-ES_tradnl" sz="1200" b="1" dirty="0" smtClean="0">
                <a:solidFill>
                  <a:srgbClr val="FF0000"/>
                </a:solidFill>
              </a:rPr>
              <a:t> &amp; </a:t>
            </a:r>
            <a:r>
              <a:rPr lang="es-ES_tradnl" sz="1200" b="1" dirty="0" err="1" smtClean="0">
                <a:solidFill>
                  <a:srgbClr val="FF0000"/>
                </a:solidFill>
              </a:rPr>
              <a:t>Energy</a:t>
            </a:r>
            <a:r>
              <a:rPr lang="es-ES_tradnl" sz="1200" b="1" dirty="0" smtClean="0">
                <a:solidFill>
                  <a:srgbClr val="FF0000"/>
                </a:solidFill>
              </a:rPr>
              <a:t>, </a:t>
            </a:r>
            <a:r>
              <a:rPr lang="es-ES_tradnl" sz="1200" b="1" dirty="0" err="1" smtClean="0">
                <a:solidFill>
                  <a:srgbClr val="FF0000"/>
                </a:solidFill>
              </a:rPr>
              <a:t>submitted</a:t>
            </a:r>
            <a:endParaRPr lang="en-US" sz="1200" b="1" dirty="0">
              <a:solidFill>
                <a:srgbClr val="FF0000"/>
              </a:solidFill>
            </a:endParaRPr>
          </a:p>
        </p:txBody>
      </p:sp>
      <p:pic>
        <p:nvPicPr>
          <p:cNvPr id="43" name="3 Imagen"/>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9239" y="2488773"/>
            <a:ext cx="2763573" cy="2641009"/>
          </a:xfrm>
          <a:prstGeom prst="rect">
            <a:avLst/>
          </a:prstGeom>
        </p:spPr>
      </p:pic>
      <p:pic>
        <p:nvPicPr>
          <p:cNvPr id="44" name="4 Imagen"/>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1460" y="2475056"/>
            <a:ext cx="2802285" cy="2668444"/>
          </a:xfrm>
          <a:prstGeom prst="rect">
            <a:avLst/>
          </a:prstGeom>
        </p:spPr>
      </p:pic>
      <p:sp>
        <p:nvSpPr>
          <p:cNvPr id="45" name="Espace réservé de la date 14"/>
          <p:cNvSpPr txBox="1">
            <a:spLocks/>
          </p:cNvSpPr>
          <p:nvPr/>
        </p:nvSpPr>
        <p:spPr>
          <a:xfrm>
            <a:off x="838200" y="4306841"/>
            <a:ext cx="2743200"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marR="0" indent="0" algn="l" defTabSz="457200" rtl="0" eaLnBrk="1" fontAlgn="base" latinLnBrk="0" hangingPunct="1">
              <a:lnSpc>
                <a:spcPct val="100000"/>
              </a:lnSpc>
              <a:spcBef>
                <a:spcPct val="0"/>
              </a:spcBef>
              <a:spcAft>
                <a:spcPct val="0"/>
              </a:spcAft>
              <a:buClrTx/>
              <a:buSzTx/>
              <a:buFontTx/>
              <a:buNone/>
              <a:tabLst/>
              <a:defRPr sz="1000" b="0" kern="1200">
                <a:solidFill>
                  <a:schemeClr val="bg1">
                    <a:lumMod val="50000"/>
                  </a:schemeClr>
                </a:solidFill>
                <a:latin typeface="Verdana"/>
                <a:ea typeface="ＭＳ Ｐゴシック" charset="0"/>
                <a:cs typeface="Verdana"/>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fr-FR" smtClean="0"/>
              <a:t>18/09/2018</a:t>
            </a:r>
            <a:endParaRPr lang="en-GB" dirty="0"/>
          </a:p>
        </p:txBody>
      </p:sp>
      <p:sp>
        <p:nvSpPr>
          <p:cNvPr id="46" name="ZoneTexte 21"/>
          <p:cNvSpPr txBox="1"/>
          <p:nvPr/>
        </p:nvSpPr>
        <p:spPr>
          <a:xfrm>
            <a:off x="65368" y="2910229"/>
            <a:ext cx="2573140" cy="307777"/>
          </a:xfrm>
          <a:prstGeom prst="rect">
            <a:avLst/>
          </a:prstGeom>
          <a:noFill/>
        </p:spPr>
        <p:txBody>
          <a:bodyPr wrap="square" rtlCol="0">
            <a:spAutoFit/>
          </a:bodyPr>
          <a:lstStyle/>
          <a:p>
            <a:pPr algn="ctr"/>
            <a:r>
              <a:rPr lang="es-ES_tradnl" sz="1400" b="1" dirty="0" err="1" smtClean="0">
                <a:solidFill>
                  <a:srgbClr val="FF0000"/>
                </a:solidFill>
              </a:rPr>
              <a:t>Bohm</a:t>
            </a:r>
            <a:r>
              <a:rPr lang="es-ES_tradnl" sz="1400" b="1" dirty="0" smtClean="0">
                <a:solidFill>
                  <a:srgbClr val="FF0000"/>
                </a:solidFill>
              </a:rPr>
              <a:t> </a:t>
            </a:r>
            <a:r>
              <a:rPr lang="es-ES_tradnl" sz="1400" b="1" dirty="0" err="1" smtClean="0">
                <a:solidFill>
                  <a:srgbClr val="FF0000"/>
                </a:solidFill>
              </a:rPr>
              <a:t>boundary</a:t>
            </a:r>
            <a:r>
              <a:rPr lang="es-ES_tradnl" sz="1400" b="1" dirty="0" smtClean="0">
                <a:solidFill>
                  <a:srgbClr val="FF0000"/>
                </a:solidFill>
              </a:rPr>
              <a:t> </a:t>
            </a:r>
            <a:r>
              <a:rPr lang="es-ES_tradnl" sz="1400" b="1" dirty="0" err="1" smtClean="0">
                <a:solidFill>
                  <a:srgbClr val="FF0000"/>
                </a:solidFill>
              </a:rPr>
              <a:t>conditions</a:t>
            </a:r>
            <a:endParaRPr lang="fr-FR" sz="1400" b="1" dirty="0">
              <a:solidFill>
                <a:srgbClr val="FF0000"/>
              </a:solidFill>
            </a:endParaRPr>
          </a:p>
        </p:txBody>
      </p:sp>
      <p:pic>
        <p:nvPicPr>
          <p:cNvPr id="47" name="Picture 12"/>
          <p:cNvPicPr>
            <a:picLocks noChangeAspect="1" noChangeArrowheads="1"/>
          </p:cNvPicPr>
          <p:nvPr/>
        </p:nvPicPr>
        <p:blipFill rotWithShape="1">
          <a:blip r:embed="rId6">
            <a:clrChange>
              <a:clrFrom>
                <a:srgbClr val="E5E5E5"/>
              </a:clrFrom>
              <a:clrTo>
                <a:srgbClr val="E5E5E5">
                  <a:alpha val="0"/>
                </a:srgbClr>
              </a:clrTo>
            </a:clrChange>
            <a:extLst>
              <a:ext uri="{28A0092B-C50C-407E-A947-70E740481C1C}">
                <a14:useLocalDpi xmlns:a14="http://schemas.microsoft.com/office/drawing/2010/main" val="0"/>
              </a:ext>
            </a:extLst>
          </a:blip>
          <a:srcRect l="57521"/>
          <a:stretch/>
        </p:blipFill>
        <p:spPr bwMode="auto">
          <a:xfrm>
            <a:off x="151465" y="3261877"/>
            <a:ext cx="1370546" cy="41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age 9"/>
          <p:cNvPicPr>
            <a:picLocks noChangeAspect="1"/>
          </p:cNvPicPr>
          <p:nvPr/>
        </p:nvPicPr>
        <p:blipFill>
          <a:blip r:embed="rId7">
            <a:clrChange>
              <a:clrFrom>
                <a:srgbClr val="FFFFFF"/>
              </a:clrFrom>
              <a:clrTo>
                <a:srgbClr val="FFFFFF">
                  <a:alpha val="0"/>
                </a:srgbClr>
              </a:clrTo>
            </a:clrChange>
          </a:blip>
          <a:stretch>
            <a:fillRect/>
          </a:stretch>
        </p:blipFill>
        <p:spPr>
          <a:xfrm>
            <a:off x="101811" y="3658998"/>
            <a:ext cx="3377778" cy="632889"/>
          </a:xfrm>
          <a:prstGeom prst="rect">
            <a:avLst/>
          </a:prstGeom>
        </p:spPr>
      </p:pic>
      <p:grpSp>
        <p:nvGrpSpPr>
          <p:cNvPr id="49" name="Groupe 48"/>
          <p:cNvGrpSpPr/>
          <p:nvPr/>
        </p:nvGrpSpPr>
        <p:grpSpPr>
          <a:xfrm>
            <a:off x="6782846" y="1090728"/>
            <a:ext cx="1453960" cy="853629"/>
            <a:chOff x="6300192" y="4570342"/>
            <a:chExt cx="1800200" cy="1090906"/>
          </a:xfrm>
        </p:grpSpPr>
        <mc:AlternateContent xmlns:mc="http://schemas.openxmlformats.org/markup-compatibility/2006" xmlns:a14="http://schemas.microsoft.com/office/drawing/2010/main">
          <mc:Choice Requires="a14">
            <p:sp>
              <p:nvSpPr>
                <p:cNvPr id="50" name="ZoneTexte 6"/>
                <p:cNvSpPr txBox="1"/>
                <p:nvPr/>
              </p:nvSpPr>
              <p:spPr>
                <a:xfrm>
                  <a:off x="6566006" y="5130359"/>
                  <a:ext cx="118814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_tradnl" b="0" i="1" smtClean="0">
                            <a:solidFill>
                              <a:srgbClr val="FF0000"/>
                            </a:solidFill>
                            <a:latin typeface="Cambria Math" panose="02040503050406030204" pitchFamily="18" charset="0"/>
                          </a:rPr>
                          <m:t>𝑛</m:t>
                        </m:r>
                        <m:r>
                          <a:rPr lang="es-ES_tradnl" b="0" i="1" smtClean="0">
                            <a:solidFill>
                              <a:srgbClr val="FF0000"/>
                            </a:solidFill>
                            <a:latin typeface="Cambria Math" panose="02040503050406030204" pitchFamily="18" charset="0"/>
                          </a:rPr>
                          <m:t>, </m:t>
                        </m:r>
                        <m:r>
                          <a:rPr lang="es-ES_tradnl" b="0" i="1" smtClean="0">
                            <a:solidFill>
                              <a:srgbClr val="FF0000"/>
                            </a:solidFill>
                            <a:latin typeface="Cambria Math" panose="02040503050406030204" pitchFamily="18" charset="0"/>
                          </a:rPr>
                          <m:t>𝑢</m:t>
                        </m:r>
                        <m:r>
                          <a:rPr lang="es-ES_tradnl" b="0" i="1" smtClean="0">
                            <a:solidFill>
                              <a:srgbClr val="FF0000"/>
                            </a:solidFill>
                            <a:latin typeface="Cambria Math" panose="02040503050406030204" pitchFamily="18" charset="0"/>
                          </a:rPr>
                          <m:t>, </m:t>
                        </m:r>
                        <m:sSub>
                          <m:sSubPr>
                            <m:ctrlPr>
                              <a:rPr lang="es-ES_tradnl" b="0" i="1" smtClean="0">
                                <a:solidFill>
                                  <a:srgbClr val="FF0000"/>
                                </a:solidFill>
                                <a:latin typeface="Cambria Math" panose="02040503050406030204" pitchFamily="18" charset="0"/>
                              </a:rPr>
                            </m:ctrlPr>
                          </m:sSubPr>
                          <m:e>
                            <m:r>
                              <a:rPr lang="es-ES_tradnl" b="0" i="1" smtClean="0">
                                <a:solidFill>
                                  <a:srgbClr val="FF0000"/>
                                </a:solidFill>
                                <a:latin typeface="Cambria Math" panose="02040503050406030204" pitchFamily="18" charset="0"/>
                              </a:rPr>
                              <m:t>𝐸</m:t>
                            </m:r>
                          </m:e>
                          <m:sub>
                            <m:r>
                              <a:rPr lang="es-ES_tradnl" i="1">
                                <a:solidFill>
                                  <a:srgbClr val="FF0000"/>
                                </a:solidFill>
                                <a:latin typeface="Cambria Math" panose="02040503050406030204" pitchFamily="18" charset="0"/>
                              </a:rPr>
                              <m:t>𝑖</m:t>
                            </m:r>
                          </m:sub>
                        </m:sSub>
                        <m:r>
                          <a:rPr lang="es-ES_tradnl" b="0" i="1" smtClean="0">
                            <a:solidFill>
                              <a:srgbClr val="FF0000"/>
                            </a:solidFill>
                            <a:latin typeface="Cambria Math" panose="02040503050406030204" pitchFamily="18" charset="0"/>
                          </a:rPr>
                          <m:t>, </m:t>
                        </m:r>
                        <m:sSub>
                          <m:sSubPr>
                            <m:ctrlPr>
                              <a:rPr lang="es-ES_tradnl" b="0" i="1" smtClean="0">
                                <a:solidFill>
                                  <a:srgbClr val="FF0000"/>
                                </a:solidFill>
                                <a:latin typeface="Cambria Math" panose="02040503050406030204" pitchFamily="18" charset="0"/>
                              </a:rPr>
                            </m:ctrlPr>
                          </m:sSubPr>
                          <m:e>
                            <m:r>
                              <a:rPr lang="es-ES_tradnl" b="0" i="1" smtClean="0">
                                <a:solidFill>
                                  <a:srgbClr val="FF0000"/>
                                </a:solidFill>
                                <a:latin typeface="Cambria Math" panose="02040503050406030204" pitchFamily="18" charset="0"/>
                              </a:rPr>
                              <m:t>𝐸</m:t>
                            </m:r>
                          </m:e>
                          <m:sub>
                            <m:r>
                              <a:rPr lang="es-ES_tradnl" i="1">
                                <a:solidFill>
                                  <a:srgbClr val="FF0000"/>
                                </a:solidFill>
                                <a:latin typeface="Cambria Math" panose="02040503050406030204" pitchFamily="18" charset="0"/>
                              </a:rPr>
                              <m:t>𝑒</m:t>
                            </m:r>
                          </m:sub>
                        </m:sSub>
                      </m:oMath>
                    </m:oMathPara>
                  </a14:m>
                  <a:endParaRPr lang="fr-FR" dirty="0">
                    <a:solidFill>
                      <a:srgbClr val="FF0000"/>
                    </a:solidFill>
                  </a:endParaRPr>
                </a:p>
              </p:txBody>
            </p:sp>
          </mc:Choice>
          <mc:Fallback xmlns="">
            <p:sp>
              <p:nvSpPr>
                <p:cNvPr id="52" name="ZoneTexte 6"/>
                <p:cNvSpPr txBox="1">
                  <a:spLocks noRot="1" noChangeAspect="1" noMove="1" noResize="1" noEditPoints="1" noAdjustHandles="1" noChangeArrowheads="1" noChangeShapeType="1" noTextEdit="1"/>
                </p:cNvSpPr>
                <p:nvPr/>
              </p:nvSpPr>
              <p:spPr>
                <a:xfrm>
                  <a:off x="6566006" y="5130359"/>
                  <a:ext cx="1188146" cy="369332"/>
                </a:xfrm>
                <a:prstGeom prst="rect">
                  <a:avLst/>
                </a:prstGeom>
                <a:blipFill rotWithShape="1">
                  <a:blip r:embed="rId8"/>
                  <a:stretch>
                    <a:fillRect l="-6154" r="-11795" b="-15000"/>
                  </a:stretch>
                </a:blipFill>
              </p:spPr>
              <p:txBody>
                <a:bodyPr/>
                <a:lstStyle/>
                <a:p>
                  <a:r>
                    <a:rPr lang="en-US">
                      <a:noFill/>
                    </a:rPr>
                    <a:t> </a:t>
                  </a:r>
                </a:p>
              </p:txBody>
            </p:sp>
          </mc:Fallback>
        </mc:AlternateContent>
        <p:sp>
          <p:nvSpPr>
            <p:cNvPr id="51" name="ZoneTexte 22"/>
            <p:cNvSpPr txBox="1"/>
            <p:nvPr/>
          </p:nvSpPr>
          <p:spPr>
            <a:xfrm>
              <a:off x="6300192" y="4570342"/>
              <a:ext cx="1800200" cy="369332"/>
            </a:xfrm>
            <a:prstGeom prst="rect">
              <a:avLst/>
            </a:prstGeom>
            <a:noFill/>
          </p:spPr>
          <p:txBody>
            <a:bodyPr wrap="square" rtlCol="0">
              <a:spAutoFit/>
            </a:bodyPr>
            <a:lstStyle/>
            <a:p>
              <a:pPr algn="ctr"/>
              <a:r>
                <a:rPr lang="en-US" b="1" dirty="0" smtClean="0">
                  <a:solidFill>
                    <a:srgbClr val="FF0000"/>
                  </a:solidFill>
                </a:rPr>
                <a:t>Unknowns</a:t>
              </a:r>
              <a:endParaRPr lang="en-US" b="1" dirty="0">
                <a:solidFill>
                  <a:srgbClr val="FF0000"/>
                </a:solidFill>
              </a:endParaRPr>
            </a:p>
          </p:txBody>
        </p:sp>
        <p:sp>
          <p:nvSpPr>
            <p:cNvPr id="52" name="Rectangle 10"/>
            <p:cNvSpPr/>
            <p:nvPr/>
          </p:nvSpPr>
          <p:spPr>
            <a:xfrm>
              <a:off x="6300192" y="4570342"/>
              <a:ext cx="1800200" cy="1090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02558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Outline</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2</a:t>
            </a:fld>
            <a:endParaRPr lang="fr-FR"/>
          </a:p>
        </p:txBody>
      </p:sp>
      <p:sp>
        <p:nvSpPr>
          <p:cNvPr id="2" name="ZoneTexte 1"/>
          <p:cNvSpPr txBox="1"/>
          <p:nvPr/>
        </p:nvSpPr>
        <p:spPr bwMode="auto">
          <a:xfrm>
            <a:off x="859926" y="1057843"/>
            <a:ext cx="740417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marL="171450" indent="-171450">
              <a:buFont typeface="Arial" panose="020B0604020202020204" pitchFamily="34" charset="0"/>
              <a:buChar char="•"/>
            </a:pPr>
            <a:r>
              <a:rPr lang="en-US" dirty="0" smtClean="0">
                <a:latin typeface="Verdana" charset="0"/>
                <a:cs typeface="Arial" charset="0"/>
              </a:rPr>
              <a:t>Motivation of the work</a:t>
            </a:r>
          </a:p>
          <a:p>
            <a:pPr marL="171450" indent="-171450">
              <a:buFont typeface="Arial" panose="020B0604020202020204" pitchFamily="34" charset="0"/>
              <a:buChar char="•"/>
            </a:pPr>
            <a:r>
              <a:rPr lang="en-US" baseline="0" dirty="0" smtClean="0">
                <a:latin typeface="Verdana" charset="0"/>
                <a:cs typeface="Arial" charset="0"/>
              </a:rPr>
              <a:t>The</a:t>
            </a:r>
            <a:r>
              <a:rPr lang="en-US" dirty="0" smtClean="0">
                <a:latin typeface="Verdana" charset="0"/>
                <a:cs typeface="Arial" charset="0"/>
              </a:rPr>
              <a:t> HDG scheme in a nutshell</a:t>
            </a:r>
          </a:p>
          <a:p>
            <a:pPr marL="171450" indent="-171450">
              <a:buFont typeface="Arial" panose="020B0604020202020204" pitchFamily="34" charset="0"/>
              <a:buChar char="•"/>
            </a:pPr>
            <a:r>
              <a:rPr lang="en-US" baseline="0" dirty="0" smtClean="0">
                <a:latin typeface="Verdana" charset="0"/>
                <a:cs typeface="Arial" charset="0"/>
              </a:rPr>
              <a:t>High-order and numerical</a:t>
            </a:r>
            <a:r>
              <a:rPr lang="en-US" dirty="0" smtClean="0">
                <a:latin typeface="Verdana" charset="0"/>
                <a:cs typeface="Arial" charset="0"/>
              </a:rPr>
              <a:t> diffusion</a:t>
            </a:r>
            <a:endParaRPr lang="en-US" baseline="0" dirty="0" smtClean="0">
              <a:latin typeface="Verdana" charset="0"/>
              <a:cs typeface="Arial" charset="0"/>
            </a:endParaRPr>
          </a:p>
          <a:p>
            <a:pPr marL="171450" indent="-171450">
              <a:buFont typeface="Arial" panose="020B0604020202020204" pitchFamily="34" charset="0"/>
              <a:buChar char="•"/>
            </a:pPr>
            <a:r>
              <a:rPr lang="en-US" dirty="0" smtClean="0">
                <a:latin typeface="Verdana" charset="0"/>
                <a:cs typeface="Arial" charset="0"/>
              </a:rPr>
              <a:t>Numerical tests on real geometries/magnetic configurations </a:t>
            </a:r>
            <a:endParaRPr lang="en-US" baseline="0" dirty="0" smtClean="0">
              <a:latin typeface="Verdana" charset="0"/>
              <a:cs typeface="Arial" charset="0"/>
            </a:endParaRPr>
          </a:p>
        </p:txBody>
      </p:sp>
    </p:spTree>
    <p:extLst>
      <p:ext uri="{BB962C8B-B14F-4D97-AF65-F5344CB8AC3E}">
        <p14:creationId xmlns:p14="http://schemas.microsoft.com/office/powerpoint/2010/main" val="2764225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descr="C:\Users\GG252830\Videos\Gif\ps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8122" y="1439910"/>
            <a:ext cx="2238783" cy="288803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e 28"/>
          <p:cNvGrpSpPr/>
          <p:nvPr/>
        </p:nvGrpSpPr>
        <p:grpSpPr>
          <a:xfrm>
            <a:off x="5954470" y="3037475"/>
            <a:ext cx="2893171" cy="2031690"/>
            <a:chOff x="5226850" y="4149080"/>
            <a:chExt cx="3857562" cy="2708920"/>
          </a:xfrm>
        </p:grpSpPr>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3" y="4149080"/>
              <a:ext cx="3576309" cy="2708920"/>
            </a:xfrm>
            <a:prstGeom prst="rect">
              <a:avLst/>
            </a:prstGeom>
          </p:spPr>
        </p:pic>
        <p:sp>
          <p:nvSpPr>
            <p:cNvPr id="42" name="9 CuadroTexto"/>
            <p:cNvSpPr txBox="1"/>
            <p:nvPr/>
          </p:nvSpPr>
          <p:spPr>
            <a:xfrm rot="16200000">
              <a:off x="4859867" y="5078735"/>
              <a:ext cx="1144335" cy="410369"/>
            </a:xfrm>
            <a:prstGeom prst="rect">
              <a:avLst/>
            </a:prstGeom>
            <a:solidFill>
              <a:schemeClr val="bg1"/>
            </a:solidFill>
          </p:spPr>
          <p:txBody>
            <a:bodyPr wrap="square" rtlCol="0">
              <a:spAutoFit/>
            </a:bodyPr>
            <a:lstStyle/>
            <a:p>
              <a:pPr algn="ctr"/>
              <a:r>
                <a:rPr lang="en-US" sz="1400" b="1" dirty="0" smtClean="0">
                  <a:solidFill>
                    <a:srgbClr val="FF0000"/>
                  </a:solidFill>
                </a:rPr>
                <a:t>Time[s]</a:t>
              </a:r>
              <a:endParaRPr lang="en-US" sz="1400" b="1" dirty="0">
                <a:solidFill>
                  <a:srgbClr val="FF0000"/>
                </a:solidFill>
              </a:endParaRPr>
            </a:p>
          </p:txBody>
        </p:sp>
        <p:sp>
          <p:nvSpPr>
            <p:cNvPr id="43" name="15 CuadroTexto"/>
            <p:cNvSpPr txBox="1"/>
            <p:nvPr/>
          </p:nvSpPr>
          <p:spPr>
            <a:xfrm>
              <a:off x="6444207" y="4942909"/>
              <a:ext cx="1656184" cy="410369"/>
            </a:xfrm>
            <a:prstGeom prst="rect">
              <a:avLst/>
            </a:prstGeom>
            <a:noFill/>
          </p:spPr>
          <p:txBody>
            <a:bodyPr wrap="square" rtlCol="0">
              <a:spAutoFit/>
            </a:bodyPr>
            <a:lstStyle/>
            <a:p>
              <a:pPr algn="ctr"/>
              <a:r>
                <a:rPr lang="en-US" sz="1400" b="1" dirty="0" smtClean="0">
                  <a:solidFill>
                    <a:srgbClr val="FF0000"/>
                  </a:solidFill>
                </a:rPr>
                <a:t>Left limiter</a:t>
              </a:r>
              <a:endParaRPr lang="en-US" sz="1400" b="1" dirty="0">
                <a:solidFill>
                  <a:srgbClr val="FF0000"/>
                </a:solidFill>
              </a:endParaRPr>
            </a:p>
          </p:txBody>
        </p:sp>
        <p:sp>
          <p:nvSpPr>
            <p:cNvPr id="44" name="16 CuadroTexto"/>
            <p:cNvSpPr txBox="1"/>
            <p:nvPr/>
          </p:nvSpPr>
          <p:spPr>
            <a:xfrm>
              <a:off x="5415370" y="6023029"/>
              <a:ext cx="1172855" cy="697627"/>
            </a:xfrm>
            <a:prstGeom prst="rect">
              <a:avLst/>
            </a:prstGeom>
            <a:noFill/>
          </p:spPr>
          <p:txBody>
            <a:bodyPr wrap="square" rtlCol="0">
              <a:spAutoFit/>
            </a:bodyPr>
            <a:lstStyle/>
            <a:p>
              <a:pPr algn="ctr"/>
              <a:r>
                <a:rPr lang="en-US" sz="1400" b="1" dirty="0" smtClean="0">
                  <a:solidFill>
                    <a:srgbClr val="FF0000"/>
                  </a:solidFill>
                </a:rPr>
                <a:t>Upper </a:t>
              </a:r>
              <a:r>
                <a:rPr lang="en-US" sz="1400" b="1" dirty="0" err="1" smtClean="0">
                  <a:solidFill>
                    <a:srgbClr val="FF0000"/>
                  </a:solidFill>
                </a:rPr>
                <a:t>divertor</a:t>
              </a:r>
              <a:endParaRPr lang="en-US" sz="1400" b="1" dirty="0">
                <a:solidFill>
                  <a:srgbClr val="FF0000"/>
                </a:solidFill>
              </a:endParaRPr>
            </a:p>
          </p:txBody>
        </p:sp>
        <p:sp>
          <p:nvSpPr>
            <p:cNvPr id="45" name="17 CuadroTexto"/>
            <p:cNvSpPr txBox="1"/>
            <p:nvPr/>
          </p:nvSpPr>
          <p:spPr>
            <a:xfrm>
              <a:off x="7823477" y="6023029"/>
              <a:ext cx="1164539" cy="697627"/>
            </a:xfrm>
            <a:prstGeom prst="rect">
              <a:avLst/>
            </a:prstGeom>
            <a:noFill/>
          </p:spPr>
          <p:txBody>
            <a:bodyPr wrap="square" rtlCol="0">
              <a:spAutoFit/>
            </a:bodyPr>
            <a:lstStyle/>
            <a:p>
              <a:pPr algn="ctr"/>
              <a:r>
                <a:rPr lang="en-US" sz="1400" b="1" dirty="0" smtClean="0">
                  <a:solidFill>
                    <a:srgbClr val="FF0000"/>
                  </a:solidFill>
                </a:rPr>
                <a:t>Lower </a:t>
              </a:r>
              <a:r>
                <a:rPr lang="en-US" sz="1400" b="1" dirty="0" err="1" smtClean="0">
                  <a:solidFill>
                    <a:srgbClr val="FF0000"/>
                  </a:solidFill>
                </a:rPr>
                <a:t>divertor</a:t>
              </a:r>
              <a:endParaRPr lang="en-US" sz="1400" b="1" dirty="0">
                <a:solidFill>
                  <a:srgbClr val="FF0000"/>
                </a:solidFill>
              </a:endParaRPr>
            </a:p>
          </p:txBody>
        </p:sp>
      </p:grpSp>
      <p:grpSp>
        <p:nvGrpSpPr>
          <p:cNvPr id="23" name="Groupe 22"/>
          <p:cNvGrpSpPr/>
          <p:nvPr/>
        </p:nvGrpSpPr>
        <p:grpSpPr>
          <a:xfrm>
            <a:off x="5841876" y="1046663"/>
            <a:ext cx="3006289" cy="2052627"/>
            <a:chOff x="5076723" y="1494664"/>
            <a:chExt cx="4008384" cy="2736836"/>
          </a:xfrm>
        </p:grpSpPr>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1494664"/>
              <a:ext cx="3721019" cy="2736836"/>
            </a:xfrm>
            <a:prstGeom prst="rect">
              <a:avLst/>
            </a:prstGeom>
          </p:spPr>
        </p:pic>
        <p:sp>
          <p:nvSpPr>
            <p:cNvPr id="25" name="2 CuadroTexto"/>
            <p:cNvSpPr txBox="1"/>
            <p:nvPr/>
          </p:nvSpPr>
          <p:spPr>
            <a:xfrm rot="16200000">
              <a:off x="4665802" y="2742381"/>
              <a:ext cx="1232211" cy="410369"/>
            </a:xfrm>
            <a:prstGeom prst="rect">
              <a:avLst/>
            </a:prstGeom>
            <a:solidFill>
              <a:schemeClr val="bg1"/>
            </a:solidFill>
          </p:spPr>
          <p:txBody>
            <a:bodyPr wrap="square" rtlCol="0">
              <a:spAutoFit/>
            </a:bodyPr>
            <a:lstStyle/>
            <a:p>
              <a:pPr algn="ctr"/>
              <a:r>
                <a:rPr lang="en-US" sz="1400" b="1" dirty="0" smtClean="0">
                  <a:solidFill>
                    <a:srgbClr val="FF0000"/>
                  </a:solidFill>
                </a:rPr>
                <a:t>Time[s]</a:t>
              </a:r>
              <a:endParaRPr lang="en-US" sz="1400" b="1" dirty="0">
                <a:solidFill>
                  <a:srgbClr val="FF0000"/>
                </a:solidFill>
              </a:endParaRPr>
            </a:p>
          </p:txBody>
        </p:sp>
        <p:sp>
          <p:nvSpPr>
            <p:cNvPr id="26" name="12 CuadroTexto"/>
            <p:cNvSpPr txBox="1"/>
            <p:nvPr/>
          </p:nvSpPr>
          <p:spPr>
            <a:xfrm>
              <a:off x="6314761" y="2204864"/>
              <a:ext cx="1785630" cy="410369"/>
            </a:xfrm>
            <a:prstGeom prst="rect">
              <a:avLst/>
            </a:prstGeom>
            <a:noFill/>
          </p:spPr>
          <p:txBody>
            <a:bodyPr wrap="square" rtlCol="0">
              <a:spAutoFit/>
            </a:bodyPr>
            <a:lstStyle/>
            <a:p>
              <a:pPr algn="ctr"/>
              <a:r>
                <a:rPr lang="en-US" sz="1400" b="1" dirty="0" smtClean="0">
                  <a:solidFill>
                    <a:srgbClr val="FF0000"/>
                  </a:solidFill>
                </a:rPr>
                <a:t>Left limiter</a:t>
              </a:r>
              <a:endParaRPr lang="en-US" sz="1400" b="1" dirty="0">
                <a:solidFill>
                  <a:srgbClr val="FF0000"/>
                </a:solidFill>
              </a:endParaRPr>
            </a:p>
          </p:txBody>
        </p:sp>
        <p:sp>
          <p:nvSpPr>
            <p:cNvPr id="27" name="13 CuadroTexto"/>
            <p:cNvSpPr txBox="1"/>
            <p:nvPr/>
          </p:nvSpPr>
          <p:spPr>
            <a:xfrm>
              <a:off x="5423683" y="3284984"/>
              <a:ext cx="1164541" cy="697627"/>
            </a:xfrm>
            <a:prstGeom prst="rect">
              <a:avLst/>
            </a:prstGeom>
            <a:noFill/>
          </p:spPr>
          <p:txBody>
            <a:bodyPr wrap="square" rtlCol="0">
              <a:spAutoFit/>
            </a:bodyPr>
            <a:lstStyle/>
            <a:p>
              <a:pPr algn="ctr"/>
              <a:r>
                <a:rPr lang="en-US" sz="1400" b="1" dirty="0" smtClean="0">
                  <a:solidFill>
                    <a:srgbClr val="FF0000"/>
                  </a:solidFill>
                </a:rPr>
                <a:t>Upper </a:t>
              </a:r>
              <a:r>
                <a:rPr lang="en-US" sz="1400" b="1" dirty="0" err="1" smtClean="0">
                  <a:solidFill>
                    <a:srgbClr val="FF0000"/>
                  </a:solidFill>
                </a:rPr>
                <a:t>divertor</a:t>
              </a:r>
              <a:endParaRPr lang="en-US" sz="1400" b="1" dirty="0">
                <a:solidFill>
                  <a:srgbClr val="FF0000"/>
                </a:solidFill>
              </a:endParaRPr>
            </a:p>
          </p:txBody>
        </p:sp>
        <p:sp>
          <p:nvSpPr>
            <p:cNvPr id="28" name="14 CuadroTexto"/>
            <p:cNvSpPr txBox="1"/>
            <p:nvPr/>
          </p:nvSpPr>
          <p:spPr>
            <a:xfrm>
              <a:off x="7823474" y="3284984"/>
              <a:ext cx="1164541" cy="697627"/>
            </a:xfrm>
            <a:prstGeom prst="rect">
              <a:avLst/>
            </a:prstGeom>
            <a:noFill/>
          </p:spPr>
          <p:txBody>
            <a:bodyPr wrap="square" rtlCol="0">
              <a:spAutoFit/>
            </a:bodyPr>
            <a:lstStyle/>
            <a:p>
              <a:pPr algn="ctr"/>
              <a:r>
                <a:rPr lang="en-US" sz="1400" b="1" dirty="0" smtClean="0">
                  <a:solidFill>
                    <a:srgbClr val="FF0000"/>
                  </a:solidFill>
                </a:rPr>
                <a:t>Lower </a:t>
              </a:r>
              <a:r>
                <a:rPr lang="en-US" sz="1400" b="1" dirty="0" err="1" smtClean="0">
                  <a:solidFill>
                    <a:srgbClr val="FF0000"/>
                  </a:solidFill>
                </a:rPr>
                <a:t>divertor</a:t>
              </a:r>
              <a:endParaRPr lang="en-US" sz="1400" b="1" dirty="0">
                <a:solidFill>
                  <a:srgbClr val="FF0000"/>
                </a:solidFill>
              </a:endParaRPr>
            </a:p>
          </p:txBody>
        </p:sp>
      </p:grpSp>
      <p:sp>
        <p:nvSpPr>
          <p:cNvPr id="20" name="Espace réservé du pied de page 19"/>
          <p:cNvSpPr>
            <a:spLocks noGrp="1"/>
          </p:cNvSpPr>
          <p:nvPr>
            <p:ph type="ftr" sz="quarter" idx="11"/>
          </p:nvPr>
        </p:nvSpPr>
        <p:spPr/>
        <p:txBody>
          <a:bodyPr/>
          <a:lstStyle/>
          <a:p>
            <a:r>
              <a:rPr lang="en-US" smtClean="0"/>
              <a:t>Marseille, 29 novembre 2018</a:t>
            </a:r>
            <a:endParaRPr lang="en-GB" dirty="0"/>
          </a:p>
        </p:txBody>
      </p:sp>
      <p:sp>
        <p:nvSpPr>
          <p:cNvPr id="31" name="Espace réservé du numéro de diapositive 30"/>
          <p:cNvSpPr>
            <a:spLocks noGrp="1"/>
          </p:cNvSpPr>
          <p:nvPr>
            <p:ph type="sldNum" sz="quarter" idx="4294967295"/>
          </p:nvPr>
        </p:nvSpPr>
        <p:spPr>
          <a:xfrm>
            <a:off x="6457950" y="4767263"/>
            <a:ext cx="2057400" cy="273844"/>
          </a:xfrm>
          <a:prstGeom prst="rect">
            <a:avLst/>
          </a:prstGeom>
        </p:spPr>
        <p:txBody>
          <a:bodyPr/>
          <a:lstStyle/>
          <a:p>
            <a:fld id="{A898D9D4-E7F1-6B44-9F6B-7B0915624C40}" type="slidenum">
              <a:rPr lang="en-GB" smtClean="0"/>
              <a:t>20</a:t>
            </a:fld>
            <a:endParaRPr lang="en-GB" dirty="0"/>
          </a:p>
        </p:txBody>
      </p:sp>
      <p:sp>
        <p:nvSpPr>
          <p:cNvPr id="32" name="ZoneTexte 31"/>
          <p:cNvSpPr txBox="1"/>
          <p:nvPr/>
        </p:nvSpPr>
        <p:spPr>
          <a:xfrm>
            <a:off x="13189" y="984860"/>
            <a:ext cx="1323243" cy="461665"/>
          </a:xfrm>
          <a:prstGeom prst="rect">
            <a:avLst/>
          </a:prstGeom>
          <a:noFill/>
        </p:spPr>
        <p:txBody>
          <a:bodyPr wrap="square" rtlCol="0">
            <a:spAutoFit/>
          </a:bodyPr>
          <a:lstStyle/>
          <a:p>
            <a:pPr algn="ctr"/>
            <a:r>
              <a:rPr lang="es-ES_tradnl" sz="1200" b="1" dirty="0" smtClean="0"/>
              <a:t>Non-</a:t>
            </a:r>
            <a:r>
              <a:rPr lang="en-US" sz="1200" b="1" dirty="0" smtClean="0"/>
              <a:t>aligned</a:t>
            </a:r>
            <a:r>
              <a:rPr lang="es-ES_tradnl" sz="1200" b="1" dirty="0" smtClean="0"/>
              <a:t> </a:t>
            </a:r>
            <a:r>
              <a:rPr lang="en-US" sz="1200" b="1" dirty="0" smtClean="0"/>
              <a:t>discretization </a:t>
            </a:r>
            <a:endParaRPr lang="en-US" sz="1200" b="1" dirty="0"/>
          </a:p>
        </p:txBody>
      </p:sp>
      <p:sp>
        <p:nvSpPr>
          <p:cNvPr id="22" name="ZoneTexte 21"/>
          <p:cNvSpPr txBox="1"/>
          <p:nvPr/>
        </p:nvSpPr>
        <p:spPr>
          <a:xfrm flipH="1">
            <a:off x="6091061" y="642464"/>
            <a:ext cx="2832240" cy="523220"/>
          </a:xfrm>
          <a:prstGeom prst="rect">
            <a:avLst/>
          </a:prstGeom>
          <a:noFill/>
        </p:spPr>
        <p:txBody>
          <a:bodyPr wrap="square" rtlCol="0">
            <a:spAutoFit/>
          </a:bodyPr>
          <a:lstStyle/>
          <a:p>
            <a:pPr algn="ctr"/>
            <a:r>
              <a:rPr lang="es-ES_tradnl" sz="1400" b="1" dirty="0" smtClean="0">
                <a:solidFill>
                  <a:srgbClr val="FF0000"/>
                </a:solidFill>
              </a:rPr>
              <a:t>Plasma response to </a:t>
            </a:r>
            <a:r>
              <a:rPr lang="es-ES_tradnl" sz="1400" b="1" dirty="0" err="1" smtClean="0">
                <a:solidFill>
                  <a:srgbClr val="FF0000"/>
                </a:solidFill>
              </a:rPr>
              <a:t>different</a:t>
            </a:r>
            <a:r>
              <a:rPr lang="es-ES_tradnl" sz="1400" b="1" dirty="0" smtClean="0">
                <a:solidFill>
                  <a:srgbClr val="FF0000"/>
                </a:solidFill>
              </a:rPr>
              <a:t> </a:t>
            </a:r>
            <a:r>
              <a:rPr lang="es-ES_tradnl" sz="1400" b="1" dirty="0" err="1" smtClean="0">
                <a:solidFill>
                  <a:srgbClr val="FF0000"/>
                </a:solidFill>
              </a:rPr>
              <a:t>transition</a:t>
            </a:r>
            <a:r>
              <a:rPr lang="es-ES_tradnl" sz="1400" b="1" dirty="0" smtClean="0">
                <a:solidFill>
                  <a:srgbClr val="FF0000"/>
                </a:solidFill>
              </a:rPr>
              <a:t> </a:t>
            </a:r>
            <a:r>
              <a:rPr lang="es-ES_tradnl" sz="1400" b="1" dirty="0" err="1" smtClean="0">
                <a:solidFill>
                  <a:srgbClr val="FF0000"/>
                </a:solidFill>
              </a:rPr>
              <a:t>speeds</a:t>
            </a:r>
            <a:endParaRPr lang="en-US" sz="1400" b="1" dirty="0">
              <a:solidFill>
                <a:srgbClr val="FF0000"/>
              </a:solidFill>
            </a:endParaRPr>
          </a:p>
        </p:txBody>
      </p:sp>
      <p:sp>
        <p:nvSpPr>
          <p:cNvPr id="46" name="11 CuadroTexto"/>
          <p:cNvSpPr txBox="1"/>
          <p:nvPr/>
        </p:nvSpPr>
        <p:spPr>
          <a:xfrm>
            <a:off x="6095860" y="871848"/>
            <a:ext cx="2754306" cy="307777"/>
          </a:xfrm>
          <a:prstGeom prst="rect">
            <a:avLst/>
          </a:prstGeom>
          <a:noFill/>
        </p:spPr>
        <p:txBody>
          <a:bodyPr wrap="square" rtlCol="0">
            <a:spAutoFit/>
          </a:bodyPr>
          <a:lstStyle/>
          <a:p>
            <a:pPr algn="ctr"/>
            <a:r>
              <a:rPr lang="en-US" sz="1400" b="1" dirty="0" smtClean="0">
                <a:solidFill>
                  <a:srgbClr val="FF0000"/>
                </a:solidFill>
              </a:rPr>
              <a:t>Heat load at walls</a:t>
            </a:r>
            <a:endParaRPr lang="en-US" sz="1400" b="1" dirty="0">
              <a:solidFill>
                <a:srgbClr val="FF0000"/>
              </a:solidFill>
            </a:endParaRPr>
          </a:p>
        </p:txBody>
      </p:sp>
      <p:sp>
        <p:nvSpPr>
          <p:cNvPr id="47" name="ZoneTexte 46"/>
          <p:cNvSpPr txBox="1"/>
          <p:nvPr/>
        </p:nvSpPr>
        <p:spPr>
          <a:xfrm>
            <a:off x="933260" y="4556429"/>
            <a:ext cx="5013619" cy="307777"/>
          </a:xfrm>
          <a:prstGeom prst="rect">
            <a:avLst/>
          </a:prstGeom>
          <a:noFill/>
          <a:ln w="25400">
            <a:solidFill>
              <a:srgbClr val="FF0000"/>
            </a:solidFill>
          </a:ln>
        </p:spPr>
        <p:txBody>
          <a:bodyPr wrap="square" rtlCol="0">
            <a:spAutoFit/>
          </a:bodyPr>
          <a:lstStyle/>
          <a:p>
            <a:pPr algn="ctr"/>
            <a:r>
              <a:rPr lang="es-ES_tradnl" sz="1400" b="1" dirty="0" err="1" smtClean="0">
                <a:solidFill>
                  <a:srgbClr val="FF0000"/>
                </a:solidFill>
              </a:rPr>
              <a:t>Giorgiani</a:t>
            </a:r>
            <a:r>
              <a:rPr lang="es-ES_tradnl" sz="1400" b="1" dirty="0" smtClean="0">
                <a:solidFill>
                  <a:srgbClr val="FF0000"/>
                </a:solidFill>
              </a:rPr>
              <a:t> et al. , </a:t>
            </a:r>
            <a:r>
              <a:rPr lang="es-ES_tradnl" sz="1400" b="1" dirty="0" err="1" smtClean="0">
                <a:solidFill>
                  <a:srgbClr val="FF0000"/>
                </a:solidFill>
              </a:rPr>
              <a:t>Contribution</a:t>
            </a:r>
            <a:r>
              <a:rPr lang="es-ES_tradnl" sz="1400" b="1" dirty="0" smtClean="0">
                <a:solidFill>
                  <a:srgbClr val="FF0000"/>
                </a:solidFill>
              </a:rPr>
              <a:t> to Plasma </a:t>
            </a:r>
            <a:r>
              <a:rPr lang="es-ES_tradnl" sz="1400" b="1" dirty="0" err="1" smtClean="0">
                <a:solidFill>
                  <a:srgbClr val="FF0000"/>
                </a:solidFill>
              </a:rPr>
              <a:t>Physics</a:t>
            </a:r>
            <a:r>
              <a:rPr lang="es-ES_tradnl" sz="1400" b="1" dirty="0" smtClean="0">
                <a:solidFill>
                  <a:srgbClr val="FF0000"/>
                </a:solidFill>
              </a:rPr>
              <a:t>, 2018</a:t>
            </a:r>
            <a:endParaRPr lang="en-US" sz="1400" b="1" dirty="0">
              <a:solidFill>
                <a:srgbClr val="FF0000"/>
              </a:solidFill>
            </a:endParaRPr>
          </a:p>
        </p:txBody>
      </p:sp>
      <p:sp>
        <p:nvSpPr>
          <p:cNvPr id="4" name="Flèche droite 3"/>
          <p:cNvSpPr/>
          <p:nvPr/>
        </p:nvSpPr>
        <p:spPr>
          <a:xfrm>
            <a:off x="1211698" y="1100690"/>
            <a:ext cx="395207" cy="2530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ZoneTexte 47"/>
          <p:cNvSpPr txBox="1"/>
          <p:nvPr/>
        </p:nvSpPr>
        <p:spPr>
          <a:xfrm>
            <a:off x="1573510" y="1009938"/>
            <a:ext cx="1952207" cy="646331"/>
          </a:xfrm>
          <a:prstGeom prst="rect">
            <a:avLst/>
          </a:prstGeom>
          <a:noFill/>
        </p:spPr>
        <p:txBody>
          <a:bodyPr wrap="square" rtlCol="0">
            <a:spAutoFit/>
          </a:bodyPr>
          <a:lstStyle/>
          <a:p>
            <a:pPr algn="ctr"/>
            <a:r>
              <a:rPr lang="en-US" sz="1200" b="1" dirty="0" smtClean="0"/>
              <a:t>The mesh is independent of the magnetic field</a:t>
            </a:r>
            <a:endParaRPr lang="en-US" sz="1200" b="1" dirty="0"/>
          </a:p>
        </p:txBody>
      </p:sp>
      <p:sp>
        <p:nvSpPr>
          <p:cNvPr id="49" name="ZoneTexte 48"/>
          <p:cNvSpPr txBox="1"/>
          <p:nvPr/>
        </p:nvSpPr>
        <p:spPr>
          <a:xfrm>
            <a:off x="3776900" y="1012768"/>
            <a:ext cx="2411181" cy="461665"/>
          </a:xfrm>
          <a:prstGeom prst="rect">
            <a:avLst/>
          </a:prstGeom>
          <a:noFill/>
        </p:spPr>
        <p:txBody>
          <a:bodyPr wrap="square" rtlCol="0">
            <a:spAutoFit/>
          </a:bodyPr>
          <a:lstStyle/>
          <a:p>
            <a:pPr algn="ctr"/>
            <a:r>
              <a:rPr lang="en-US" sz="1200" b="1" dirty="0" smtClean="0">
                <a:solidFill>
                  <a:srgbClr val="FF0000"/>
                </a:solidFill>
              </a:rPr>
              <a:t>No re-meshing in case of variable magnetic field</a:t>
            </a:r>
            <a:endParaRPr lang="en-US" sz="1200" b="1" dirty="0">
              <a:solidFill>
                <a:srgbClr val="FF0000"/>
              </a:solidFill>
            </a:endParaRPr>
          </a:p>
        </p:txBody>
      </p:sp>
      <p:sp>
        <p:nvSpPr>
          <p:cNvPr id="57" name="Flèche droite 56"/>
          <p:cNvSpPr/>
          <p:nvPr/>
        </p:nvSpPr>
        <p:spPr>
          <a:xfrm>
            <a:off x="3470030" y="1108184"/>
            <a:ext cx="395207" cy="25308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ZoneTexte 49"/>
          <p:cNvSpPr txBox="1"/>
          <p:nvPr/>
        </p:nvSpPr>
        <p:spPr>
          <a:xfrm>
            <a:off x="475442" y="2006386"/>
            <a:ext cx="2251911" cy="101566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es-ES_tradnl" sz="1200" b="1" dirty="0" err="1">
                <a:solidFill>
                  <a:srgbClr val="FF0000"/>
                </a:solidFill>
              </a:rPr>
              <a:t>Work</a:t>
            </a:r>
            <a:r>
              <a:rPr lang="es-ES_tradnl" sz="1200" b="1" dirty="0">
                <a:solidFill>
                  <a:srgbClr val="FF0000"/>
                </a:solidFill>
              </a:rPr>
              <a:t> in </a:t>
            </a:r>
            <a:r>
              <a:rPr lang="es-ES_tradnl" sz="1200" b="1" dirty="0" err="1">
                <a:solidFill>
                  <a:srgbClr val="FF0000"/>
                </a:solidFill>
              </a:rPr>
              <a:t>collaboration</a:t>
            </a:r>
            <a:r>
              <a:rPr lang="es-ES_tradnl" sz="1200" b="1" dirty="0">
                <a:solidFill>
                  <a:srgbClr val="FF0000"/>
                </a:solidFill>
              </a:rPr>
              <a:t> </a:t>
            </a:r>
            <a:r>
              <a:rPr lang="es-ES_tradnl" sz="1200" b="1" dirty="0" err="1">
                <a:solidFill>
                  <a:srgbClr val="FF0000"/>
                </a:solidFill>
              </a:rPr>
              <a:t>with</a:t>
            </a:r>
            <a:r>
              <a:rPr lang="es-ES_tradnl" sz="1200" b="1" dirty="0">
                <a:solidFill>
                  <a:srgbClr val="FF0000"/>
                </a:solidFill>
              </a:rPr>
              <a:t> INRIA </a:t>
            </a:r>
            <a:r>
              <a:rPr lang="es-ES_tradnl" sz="1200" b="1" dirty="0" err="1">
                <a:solidFill>
                  <a:srgbClr val="FF0000"/>
                </a:solidFill>
              </a:rPr>
              <a:t>Sophia-Antipolis</a:t>
            </a:r>
            <a:endParaRPr lang="es-ES_tradnl" sz="1200" b="1" dirty="0">
              <a:solidFill>
                <a:srgbClr val="FF0000"/>
              </a:solidFill>
            </a:endParaRPr>
          </a:p>
          <a:p>
            <a:pPr marL="214313" indent="-214313">
              <a:buFont typeface="Arial" panose="020B0604020202020204" pitchFamily="34" charset="0"/>
              <a:buChar char="•"/>
            </a:pPr>
            <a:r>
              <a:rPr lang="es-ES_tradnl" sz="1200" dirty="0" err="1"/>
              <a:t>Holger</a:t>
            </a:r>
            <a:r>
              <a:rPr lang="es-ES_tradnl" sz="1200" dirty="0"/>
              <a:t> </a:t>
            </a:r>
            <a:r>
              <a:rPr lang="es-ES_tradnl" sz="1200" dirty="0" err="1"/>
              <a:t>Heumann</a:t>
            </a:r>
            <a:endParaRPr lang="es-ES_tradnl" sz="1200" dirty="0"/>
          </a:p>
          <a:p>
            <a:pPr marL="214313" indent="-214313">
              <a:buFont typeface="Arial" panose="020B0604020202020204" pitchFamily="34" charset="0"/>
              <a:buChar char="•"/>
            </a:pPr>
            <a:r>
              <a:rPr lang="es-ES_tradnl" sz="1200" dirty="0" err="1"/>
              <a:t>Hervé</a:t>
            </a:r>
            <a:r>
              <a:rPr lang="es-ES_tradnl" sz="1200" dirty="0"/>
              <a:t> </a:t>
            </a:r>
            <a:r>
              <a:rPr lang="es-ES_tradnl" sz="1200" dirty="0" err="1"/>
              <a:t>Guillard</a:t>
            </a:r>
            <a:endParaRPr lang="es-ES_tradnl" sz="1200" dirty="0"/>
          </a:p>
          <a:p>
            <a:pPr marL="214313" indent="-214313">
              <a:buFont typeface="Arial" panose="020B0604020202020204" pitchFamily="34" charset="0"/>
              <a:buChar char="•"/>
            </a:pPr>
            <a:r>
              <a:rPr lang="es-ES_tradnl" sz="1200" dirty="0" err="1"/>
              <a:t>Boniface</a:t>
            </a:r>
            <a:r>
              <a:rPr lang="es-ES_tradnl" sz="1200" dirty="0"/>
              <a:t> </a:t>
            </a:r>
            <a:r>
              <a:rPr lang="es-ES_tradnl" sz="1200" dirty="0" err="1"/>
              <a:t>Nkonga</a:t>
            </a:r>
            <a:endParaRPr lang="en-US" sz="1200" dirty="0">
              <a:solidFill>
                <a:srgbClr val="FF0000"/>
              </a:solidFill>
            </a:endParaRPr>
          </a:p>
        </p:txBody>
      </p:sp>
      <p:sp>
        <p:nvSpPr>
          <p:cNvPr id="38" name="Titre 2"/>
          <p:cNvSpPr>
            <a:spLocks noGrp="1"/>
          </p:cNvSpPr>
          <p:nvPr>
            <p:ph type="title"/>
          </p:nvPr>
        </p:nvSpPr>
        <p:spPr>
          <a:xfrm>
            <a:off x="573208" y="492029"/>
            <a:ext cx="8229600" cy="482203"/>
          </a:xfrm>
        </p:spPr>
        <p:txBody>
          <a:bodyPr/>
          <a:lstStyle/>
          <a:p>
            <a:r>
              <a:rPr lang="en-US" sz="2000" dirty="0" smtClean="0"/>
              <a:t>Numerical test: moving equilibrium simulations</a:t>
            </a:r>
            <a:endParaRPr lang="en-US" sz="2000" dirty="0"/>
          </a:p>
        </p:txBody>
      </p:sp>
      <p:pic>
        <p:nvPicPr>
          <p:cNvPr id="34" name="Picture 2" descr="C:\Users\GG252830\Videos\Gif\moveq.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59275" y="1199881"/>
            <a:ext cx="2711162" cy="356065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7353" y="1441240"/>
            <a:ext cx="2243328" cy="2883408"/>
          </a:xfrm>
          <a:prstGeom prst="rect">
            <a:avLst/>
          </a:prstGeom>
        </p:spPr>
      </p:pic>
      <p:sp>
        <p:nvSpPr>
          <p:cNvPr id="19" name="ZoneTexte 18"/>
          <p:cNvSpPr txBox="1"/>
          <p:nvPr/>
        </p:nvSpPr>
        <p:spPr>
          <a:xfrm>
            <a:off x="5312271" y="2006385"/>
            <a:ext cx="717005" cy="307777"/>
          </a:xfrm>
          <a:prstGeom prst="rect">
            <a:avLst/>
          </a:prstGeom>
          <a:noFill/>
        </p:spPr>
        <p:txBody>
          <a:bodyPr wrap="square" rtlCol="0">
            <a:spAutoFit/>
          </a:bodyPr>
          <a:lstStyle/>
          <a:p>
            <a:pPr algn="ctr"/>
            <a:r>
              <a:rPr lang="en-US" sz="1400" b="1" dirty="0" smtClean="0"/>
              <a:t>45ms</a:t>
            </a:r>
            <a:endParaRPr lang="en-US" sz="1400" b="1" dirty="0"/>
          </a:p>
        </p:txBody>
      </p:sp>
      <p:sp>
        <p:nvSpPr>
          <p:cNvPr id="21" name="ZoneTexte 20"/>
          <p:cNvSpPr txBox="1"/>
          <p:nvPr/>
        </p:nvSpPr>
        <p:spPr>
          <a:xfrm>
            <a:off x="5312271" y="4051644"/>
            <a:ext cx="778790" cy="307777"/>
          </a:xfrm>
          <a:prstGeom prst="rect">
            <a:avLst/>
          </a:prstGeom>
          <a:noFill/>
        </p:spPr>
        <p:txBody>
          <a:bodyPr wrap="square" rtlCol="0">
            <a:spAutoFit/>
          </a:bodyPr>
          <a:lstStyle/>
          <a:p>
            <a:pPr algn="ctr"/>
            <a:r>
              <a:rPr lang="en-US" sz="1400" b="1" dirty="0" smtClean="0"/>
              <a:t>4.5ms</a:t>
            </a:r>
            <a:endParaRPr lang="en-US" sz="1400" b="1" dirty="0"/>
          </a:p>
        </p:txBody>
      </p:sp>
      <p:grpSp>
        <p:nvGrpSpPr>
          <p:cNvPr id="17" name="Groupe 16"/>
          <p:cNvGrpSpPr/>
          <p:nvPr/>
        </p:nvGrpSpPr>
        <p:grpSpPr>
          <a:xfrm>
            <a:off x="347026" y="3262966"/>
            <a:ext cx="3178691" cy="762847"/>
            <a:chOff x="692563" y="4935418"/>
            <a:chExt cx="4238255" cy="1017129"/>
          </a:xfrm>
        </p:grpSpPr>
        <p:sp>
          <p:nvSpPr>
            <p:cNvPr id="40" name="ZoneTexte 39"/>
            <p:cNvSpPr txBox="1"/>
            <p:nvPr/>
          </p:nvSpPr>
          <p:spPr>
            <a:xfrm>
              <a:off x="692563" y="5090772"/>
              <a:ext cx="3204747" cy="861775"/>
            </a:xfrm>
            <a:prstGeom prst="rect">
              <a:avLst/>
            </a:prstGeom>
            <a:noFill/>
            <a:ln w="22225">
              <a:solidFill>
                <a:srgbClr val="00B0F0"/>
              </a:solidFill>
            </a:ln>
          </p:spPr>
          <p:txBody>
            <a:bodyPr wrap="square" rtlCol="0">
              <a:spAutoFit/>
            </a:bodyPr>
            <a:lstStyle/>
            <a:p>
              <a:pPr algn="ctr"/>
              <a:r>
                <a:rPr lang="es-ES_tradnl" sz="1200" dirty="0" err="1"/>
                <a:t>Magnetic</a:t>
              </a:r>
              <a:r>
                <a:rPr lang="es-ES_tradnl" sz="1200" dirty="0"/>
                <a:t> </a:t>
              </a:r>
              <a:r>
                <a:rPr lang="es-ES_tradnl" sz="1200" dirty="0" err="1"/>
                <a:t>transition</a:t>
              </a:r>
              <a:r>
                <a:rPr lang="es-ES_tradnl" sz="1200" dirty="0"/>
                <a:t> </a:t>
              </a:r>
              <a:r>
                <a:rPr lang="es-ES_tradnl" sz="1200" dirty="0" err="1"/>
                <a:t>limiter-divertor</a:t>
              </a:r>
              <a:r>
                <a:rPr lang="es-ES_tradnl" sz="1200" dirty="0"/>
                <a:t> </a:t>
              </a:r>
              <a:r>
                <a:rPr lang="es-ES_tradnl" sz="1200" dirty="0" err="1"/>
                <a:t>computed</a:t>
              </a:r>
              <a:r>
                <a:rPr lang="es-ES_tradnl" sz="1200" dirty="0"/>
                <a:t> </a:t>
              </a:r>
              <a:r>
                <a:rPr lang="es-ES_tradnl" sz="1200" dirty="0" err="1"/>
                <a:t>with</a:t>
              </a:r>
              <a:r>
                <a:rPr lang="es-ES_tradnl" sz="1200" dirty="0"/>
                <a:t> </a:t>
              </a:r>
              <a:r>
                <a:rPr lang="es-ES_tradnl" sz="1200" dirty="0" err="1"/>
                <a:t>the</a:t>
              </a:r>
              <a:r>
                <a:rPr lang="es-ES_tradnl" sz="1200" dirty="0"/>
                <a:t> </a:t>
              </a:r>
              <a:r>
                <a:rPr lang="es-ES_tradnl" sz="1200" dirty="0" err="1"/>
                <a:t>code</a:t>
              </a:r>
              <a:r>
                <a:rPr lang="es-ES_tradnl" sz="1200" dirty="0"/>
                <a:t> FEEQS.M (</a:t>
              </a:r>
              <a:r>
                <a:rPr lang="es-ES_tradnl" sz="1200" dirty="0" err="1"/>
                <a:t>Holger</a:t>
              </a:r>
              <a:r>
                <a:rPr lang="es-ES_tradnl" sz="1200" dirty="0"/>
                <a:t> </a:t>
              </a:r>
              <a:r>
                <a:rPr lang="es-ES_tradnl" sz="1200" dirty="0" err="1"/>
                <a:t>Heumann</a:t>
              </a:r>
              <a:r>
                <a:rPr lang="es-ES_tradnl" sz="1200" dirty="0"/>
                <a:t>)</a:t>
              </a:r>
              <a:endParaRPr lang="en-US" sz="1200" dirty="0"/>
            </a:p>
          </p:txBody>
        </p:sp>
        <p:cxnSp>
          <p:nvCxnSpPr>
            <p:cNvPr id="5" name="Connecteur droit avec flèche 4"/>
            <p:cNvCxnSpPr>
              <a:stCxn id="40" idx="3"/>
            </p:cNvCxnSpPr>
            <p:nvPr/>
          </p:nvCxnSpPr>
          <p:spPr>
            <a:xfrm flipV="1">
              <a:off x="3897310" y="4935418"/>
              <a:ext cx="1033508" cy="586241"/>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6" name="Imag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9082" y="1203380"/>
            <a:ext cx="2706624" cy="3553968"/>
          </a:xfrm>
          <a:prstGeom prst="rect">
            <a:avLst/>
          </a:prstGeom>
        </p:spPr>
      </p:pic>
    </p:spTree>
    <p:extLst>
      <p:ext uri="{BB962C8B-B14F-4D97-AF65-F5344CB8AC3E}">
        <p14:creationId xmlns:p14="http://schemas.microsoft.com/office/powerpoint/2010/main" val="136632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Conclusion and future work</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21</a:t>
            </a:fld>
            <a:endParaRPr lang="fr-FR"/>
          </a:p>
        </p:txBody>
      </p:sp>
      <p:sp>
        <p:nvSpPr>
          <p:cNvPr id="7" name="Espace réservé du contenu 2"/>
          <p:cNvSpPr>
            <a:spLocks noGrp="1"/>
          </p:cNvSpPr>
          <p:nvPr>
            <p:ph idx="1"/>
          </p:nvPr>
        </p:nvSpPr>
        <p:spPr>
          <a:xfrm>
            <a:off x="573208" y="3184203"/>
            <a:ext cx="7501117" cy="1683326"/>
          </a:xfrm>
        </p:spPr>
        <p:txBody>
          <a:bodyPr>
            <a:noAutofit/>
          </a:bodyPr>
          <a:lstStyle/>
          <a:p>
            <a:pPr marL="285750" indent="-285750">
              <a:buFont typeface="Arial" panose="020B0604020202020204" pitchFamily="34" charset="0"/>
              <a:buChar char="•"/>
            </a:pPr>
            <a:r>
              <a:rPr lang="en-GB" sz="1800" dirty="0" smtClean="0"/>
              <a:t>Closed coupling equilibrium-transport: introduce a feedback from the plasma solution to the equilibrium computation.</a:t>
            </a:r>
          </a:p>
          <a:p>
            <a:pPr marL="285750" indent="-285750">
              <a:buFont typeface="Arial" panose="020B0604020202020204" pitchFamily="34" charset="0"/>
              <a:buChar char="•"/>
            </a:pPr>
            <a:r>
              <a:rPr lang="en-GB" sz="1800" dirty="0" smtClean="0"/>
              <a:t>Neutrals: introduce the neutrals equations in the system (PhD thesis of Matteo </a:t>
            </a:r>
            <a:r>
              <a:rPr lang="en-GB" sz="1800" dirty="0" err="1" smtClean="0"/>
              <a:t>Valentinuzzi</a:t>
            </a:r>
            <a:r>
              <a:rPr lang="en-GB" sz="1800" dirty="0" smtClean="0"/>
              <a:t>, IRFM).</a:t>
            </a:r>
            <a:endParaRPr lang="en-GB" sz="1800" dirty="0"/>
          </a:p>
          <a:p>
            <a:pPr marL="285750" indent="-285750">
              <a:buFont typeface="Arial" panose="020B0604020202020204" pitchFamily="34" charset="0"/>
              <a:buChar char="•"/>
            </a:pPr>
            <a:r>
              <a:rPr lang="en-GB" sz="1800" dirty="0" smtClean="0"/>
              <a:t>Extension to 3D to perform turbulence simulations.</a:t>
            </a:r>
          </a:p>
          <a:p>
            <a:pPr marL="457200" lvl="1" indent="0">
              <a:buNone/>
            </a:pPr>
            <a:endParaRPr lang="en-GB" sz="1800" dirty="0" smtClean="0"/>
          </a:p>
        </p:txBody>
      </p:sp>
      <p:sp>
        <p:nvSpPr>
          <p:cNvPr id="6" name="Espace réservé du contenu 2"/>
          <p:cNvSpPr txBox="1">
            <a:spLocks/>
          </p:cNvSpPr>
          <p:nvPr/>
        </p:nvSpPr>
        <p:spPr bwMode="auto">
          <a:xfrm>
            <a:off x="573208" y="1117849"/>
            <a:ext cx="7501117" cy="19396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0" indent="0" algn="l" defTabSz="457200" rtl="0" eaLnBrk="1" fontAlgn="base" hangingPunct="1">
              <a:spcBef>
                <a:spcPct val="20000"/>
              </a:spcBef>
              <a:spcAft>
                <a:spcPct val="0"/>
              </a:spcAft>
              <a:buFont typeface="Arial" charset="0"/>
              <a:buNone/>
              <a:defRPr sz="1400" b="0" kern="1200">
                <a:solidFill>
                  <a:schemeClr val="tx1"/>
                </a:solidFill>
                <a:latin typeface="Arial"/>
                <a:ea typeface="ＭＳ Ｐゴシック" charset="-128"/>
                <a:cs typeface="Arial"/>
              </a:defRPr>
            </a:lvl1pPr>
            <a:lvl2pPr marL="914400" indent="-457200" algn="l" defTabSz="457200" rtl="0" eaLnBrk="1" fontAlgn="base" hangingPunct="1">
              <a:spcBef>
                <a:spcPct val="20000"/>
              </a:spcBef>
              <a:spcAft>
                <a:spcPct val="0"/>
              </a:spcAft>
              <a:buClr>
                <a:srgbClr val="AFB1A5"/>
              </a:buClr>
              <a:buSzPct val="100000"/>
              <a:buFont typeface="Wingdings" charset="2"/>
              <a:buChar char=""/>
              <a:defRPr sz="1400" kern="1200">
                <a:solidFill>
                  <a:schemeClr val="tx1"/>
                </a:solidFill>
                <a:latin typeface="Arial"/>
                <a:ea typeface="ＭＳ Ｐゴシック" charset="-128"/>
                <a:cs typeface="Arial"/>
              </a:defRPr>
            </a:lvl2pPr>
            <a:lvl3pPr marL="1200150" indent="-285750" algn="l" defTabSz="457200" rtl="0" eaLnBrk="1" fontAlgn="base" hangingPunct="1">
              <a:spcBef>
                <a:spcPct val="20000"/>
              </a:spcBef>
              <a:spcAft>
                <a:spcPct val="0"/>
              </a:spcAft>
              <a:buClr>
                <a:srgbClr val="AFB1A5"/>
              </a:buClr>
              <a:buSzPct val="130000"/>
              <a:buFont typeface="Arial"/>
              <a:buChar char="•"/>
              <a:defRPr sz="1400"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Clr>
                <a:srgbClr val="AFB1A5"/>
              </a:buClr>
              <a:buSzPct val="100000"/>
              <a:buFont typeface="Lucida Grande"/>
              <a:buChar char="»"/>
              <a:defRPr sz="1400"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Clr>
                <a:srgbClr val="AFB1A5"/>
              </a:buClr>
              <a:buSzPct val="90000"/>
              <a:buFont typeface="Lucida Grande"/>
              <a:buChar char="-"/>
              <a:defRPr sz="14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smtClean="0"/>
              <a:t>A novel high-order scheme based on a HDG method is proposed on unstructured non-aligned meshes for simulating plasma transport in </a:t>
            </a:r>
            <a:r>
              <a:rPr lang="en-GB" sz="1800" dirty="0" err="1" smtClean="0"/>
              <a:t>tokamaks</a:t>
            </a:r>
            <a:r>
              <a:rPr lang="en-GB" sz="1800" dirty="0" smtClean="0"/>
              <a:t>. </a:t>
            </a:r>
          </a:p>
          <a:p>
            <a:pPr marL="285750" indent="-285750">
              <a:buFont typeface="Arial" panose="020B0604020202020204" pitchFamily="34" charset="0"/>
              <a:buChar char="•"/>
            </a:pPr>
            <a:r>
              <a:rPr lang="en-GB" sz="1800" dirty="0" smtClean="0"/>
              <a:t>High-order computation reveals to be effective in reducing the numerical diffusion introduced by the strongly anisotropic equations and the non-alignment. </a:t>
            </a:r>
          </a:p>
          <a:p>
            <a:pPr marL="457200" lvl="1" indent="0">
              <a:buFont typeface="Wingdings" charset="2"/>
              <a:buNone/>
            </a:pPr>
            <a:endParaRPr lang="en-GB" sz="1800" dirty="0" smtClean="0"/>
          </a:p>
        </p:txBody>
      </p:sp>
      <p:sp>
        <p:nvSpPr>
          <p:cNvPr id="8" name="ZoneTexte 7"/>
          <p:cNvSpPr txBox="1"/>
          <p:nvPr/>
        </p:nvSpPr>
        <p:spPr bwMode="auto">
          <a:xfrm>
            <a:off x="3413185" y="801348"/>
            <a:ext cx="1984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2000" dirty="0">
                <a:solidFill>
                  <a:srgbClr val="FF0000"/>
                </a:solidFill>
                <a:latin typeface="Verdana" charset="0"/>
                <a:cs typeface="Arial" charset="0"/>
              </a:rPr>
              <a:t>C</a:t>
            </a:r>
            <a:r>
              <a:rPr lang="en-US" sz="2000" baseline="0" dirty="0" smtClean="0">
                <a:solidFill>
                  <a:srgbClr val="FF0000"/>
                </a:solidFill>
                <a:latin typeface="Verdana" charset="0"/>
                <a:cs typeface="Arial" charset="0"/>
              </a:rPr>
              <a:t>onclusions</a:t>
            </a:r>
          </a:p>
        </p:txBody>
      </p:sp>
      <p:sp>
        <p:nvSpPr>
          <p:cNvPr id="9" name="ZoneTexte 8"/>
          <p:cNvSpPr txBox="1"/>
          <p:nvPr/>
        </p:nvSpPr>
        <p:spPr bwMode="auto">
          <a:xfrm>
            <a:off x="3413185" y="2893357"/>
            <a:ext cx="1984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2000" dirty="0" smtClean="0">
                <a:solidFill>
                  <a:srgbClr val="FF0000"/>
                </a:solidFill>
                <a:latin typeface="Verdana" charset="0"/>
                <a:cs typeface="Arial" charset="0"/>
              </a:rPr>
              <a:t>Future work</a:t>
            </a:r>
            <a:endParaRPr lang="en-US" sz="2000" baseline="0" dirty="0" smtClean="0">
              <a:solidFill>
                <a:srgbClr val="FF0000"/>
              </a:solidFill>
              <a:latin typeface="Verdana" charset="0"/>
              <a:cs typeface="Arial" charset="0"/>
            </a:endParaRPr>
          </a:p>
        </p:txBody>
      </p:sp>
    </p:spTree>
    <p:extLst>
      <p:ext uri="{BB962C8B-B14F-4D97-AF65-F5344CB8AC3E}">
        <p14:creationId xmlns:p14="http://schemas.microsoft.com/office/powerpoint/2010/main" val="4203594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659215"/>
            <a:ext cx="7772400" cy="2184110"/>
          </a:xfrm>
        </p:spPr>
        <p:txBody>
          <a:bodyPr/>
          <a:lstStyle/>
          <a:p>
            <a:r>
              <a:rPr lang="en-US" sz="3200" b="0" dirty="0" smtClean="0"/>
              <a:t>A high-order</a:t>
            </a:r>
            <a:r>
              <a:rPr lang="es-ES_tradnl" sz="3200" b="0" dirty="0" smtClean="0"/>
              <a:t> </a:t>
            </a:r>
            <a:r>
              <a:rPr lang="en-US" sz="3200" b="0" dirty="0" smtClean="0"/>
              <a:t>non-aligned</a:t>
            </a:r>
            <a:r>
              <a:rPr lang="es-ES_tradnl" sz="3200" b="0" dirty="0" smtClean="0"/>
              <a:t> </a:t>
            </a:r>
            <a:r>
              <a:rPr lang="en-US" sz="3200" b="0" dirty="0" smtClean="0"/>
              <a:t>approach</a:t>
            </a:r>
            <a:r>
              <a:rPr lang="es-ES_tradnl" sz="3200" b="0" dirty="0" smtClean="0"/>
              <a:t> </a:t>
            </a:r>
            <a:r>
              <a:rPr lang="en-US" sz="3200" b="0" dirty="0" smtClean="0"/>
              <a:t>for plasma transport simulations in tokamaks</a:t>
            </a:r>
            <a:endParaRPr lang="en-US" sz="3200" b="0" dirty="0"/>
          </a:p>
        </p:txBody>
      </p:sp>
      <p:sp>
        <p:nvSpPr>
          <p:cNvPr id="3" name="Sous-titre 2"/>
          <p:cNvSpPr>
            <a:spLocks noGrp="1"/>
          </p:cNvSpPr>
          <p:nvPr>
            <p:ph type="subTitle" idx="1"/>
          </p:nvPr>
        </p:nvSpPr>
        <p:spPr>
          <a:xfrm>
            <a:off x="1611824" y="3506504"/>
            <a:ext cx="5937486" cy="565295"/>
          </a:xfrm>
        </p:spPr>
        <p:txBody>
          <a:bodyPr/>
          <a:lstStyle/>
          <a:p>
            <a:r>
              <a:rPr lang="es-ES_tradnl" sz="1800" noProof="1" smtClean="0">
                <a:solidFill>
                  <a:schemeClr val="tx1"/>
                </a:solidFill>
              </a:rPr>
              <a:t>Giorgio Giorgiani</a:t>
            </a:r>
          </a:p>
          <a:p>
            <a:r>
              <a:rPr lang="es-ES_tradnl" sz="1800" noProof="1" smtClean="0">
                <a:solidFill>
                  <a:schemeClr val="tx1">
                    <a:lumMod val="50000"/>
                    <a:lumOff val="50000"/>
                  </a:schemeClr>
                </a:solidFill>
              </a:rPr>
              <a:t>Hugo Bufferand, Guido Ciraolo, Frederick Schwander, Philippe Ghendrih, Eric Serre, Patrick Tamain </a:t>
            </a:r>
            <a:endParaRPr lang="es-ES_tradnl" sz="1800" noProof="1">
              <a:solidFill>
                <a:schemeClr val="tx1">
                  <a:lumMod val="50000"/>
                  <a:lumOff val="50000"/>
                </a:schemeClr>
              </a:solidFill>
            </a:endParaRPr>
          </a:p>
        </p:txBody>
      </p:sp>
      <p:sp>
        <p:nvSpPr>
          <p:cNvPr id="4" name="Espace réservé du numéro de diapositive 3"/>
          <p:cNvSpPr>
            <a:spLocks noGrp="1"/>
          </p:cNvSpPr>
          <p:nvPr>
            <p:ph type="sldNum" sz="quarter" idx="4294967295"/>
          </p:nvPr>
        </p:nvSpPr>
        <p:spPr>
          <a:xfrm>
            <a:off x="8356034" y="225029"/>
            <a:ext cx="454025" cy="105965"/>
          </a:xfrm>
        </p:spPr>
        <p:txBody>
          <a:bodyPr/>
          <a:lstStyle/>
          <a:p>
            <a:pPr>
              <a:defRPr/>
            </a:pPr>
            <a:fld id="{FFD1EE9B-3B4B-FA4C-A80D-5BB5E5798D7C}" type="slidenum">
              <a:rPr lang="fr-FR" smtClean="0"/>
              <a:pPr>
                <a:defRPr/>
              </a:pPr>
              <a:t>22</a:t>
            </a:fld>
            <a:endParaRPr lang="fr-FR"/>
          </a:p>
        </p:txBody>
      </p:sp>
      <p:sp>
        <p:nvSpPr>
          <p:cNvPr id="5" name="Sous-titre 2"/>
          <p:cNvSpPr txBox="1">
            <a:spLocks/>
          </p:cNvSpPr>
          <p:nvPr/>
        </p:nvSpPr>
        <p:spPr bwMode="auto">
          <a:xfrm>
            <a:off x="1467244" y="4609658"/>
            <a:ext cx="6400800" cy="309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ctr" defTabSz="457200" rtl="0" eaLnBrk="1" fontAlgn="base" hangingPunct="1">
              <a:spcBef>
                <a:spcPct val="20000"/>
              </a:spcBef>
              <a:spcAft>
                <a:spcPct val="0"/>
              </a:spcAft>
              <a:buFont typeface="Arial" charset="0"/>
              <a:buNone/>
              <a:defRPr sz="1400" b="0" kern="1200">
                <a:solidFill>
                  <a:schemeClr val="tx1">
                    <a:tint val="75000"/>
                  </a:schemeClr>
                </a:solidFill>
                <a:latin typeface="Arial"/>
                <a:ea typeface="ＭＳ Ｐゴシック" charset="-128"/>
                <a:cs typeface="Arial"/>
              </a:defRPr>
            </a:lvl1pPr>
            <a:lvl2pPr marL="457200" indent="0" algn="ctr" defTabSz="457200" rtl="0" eaLnBrk="1" fontAlgn="base" hangingPunct="1">
              <a:spcBef>
                <a:spcPct val="20000"/>
              </a:spcBef>
              <a:spcAft>
                <a:spcPct val="0"/>
              </a:spcAft>
              <a:buClr>
                <a:srgbClr val="AFB1A5"/>
              </a:buClr>
              <a:buSzPct val="100000"/>
              <a:buFont typeface="Wingdings" charset="2"/>
              <a:buNone/>
              <a:defRPr sz="1400" kern="1200">
                <a:solidFill>
                  <a:schemeClr val="tx1">
                    <a:tint val="75000"/>
                  </a:schemeClr>
                </a:solidFill>
                <a:latin typeface="Arial"/>
                <a:ea typeface="ＭＳ Ｐゴシック" charset="-128"/>
                <a:cs typeface="Arial"/>
              </a:defRPr>
            </a:lvl2pPr>
            <a:lvl3pPr marL="914400" indent="0" algn="ctr" defTabSz="457200" rtl="0" eaLnBrk="1" fontAlgn="base" hangingPunct="1">
              <a:spcBef>
                <a:spcPct val="20000"/>
              </a:spcBef>
              <a:spcAft>
                <a:spcPct val="0"/>
              </a:spcAft>
              <a:buClr>
                <a:srgbClr val="AFB1A5"/>
              </a:buClr>
              <a:buSzPct val="130000"/>
              <a:buFont typeface="Arial"/>
              <a:buNone/>
              <a:defRPr sz="1400" kern="1200">
                <a:solidFill>
                  <a:schemeClr val="tx1">
                    <a:tint val="75000"/>
                  </a:schemeClr>
                </a:solidFill>
                <a:latin typeface="Arial"/>
                <a:ea typeface="ＭＳ Ｐゴシック" charset="-128"/>
                <a:cs typeface="Arial"/>
              </a:defRPr>
            </a:lvl3pPr>
            <a:lvl4pPr marL="1371600" indent="0" algn="ctr" defTabSz="457200" rtl="0" eaLnBrk="1" fontAlgn="base" hangingPunct="1">
              <a:spcBef>
                <a:spcPct val="20000"/>
              </a:spcBef>
              <a:spcAft>
                <a:spcPct val="0"/>
              </a:spcAft>
              <a:buClr>
                <a:srgbClr val="AFB1A5"/>
              </a:buClr>
              <a:buSzPct val="100000"/>
              <a:buFont typeface="Lucida Grande"/>
              <a:buNone/>
              <a:defRPr sz="1400" kern="1200">
                <a:solidFill>
                  <a:schemeClr val="tx1">
                    <a:tint val="75000"/>
                  </a:schemeClr>
                </a:solidFill>
                <a:latin typeface="Arial"/>
                <a:ea typeface="ＭＳ Ｐゴシック" charset="-128"/>
                <a:cs typeface="Arial"/>
              </a:defRPr>
            </a:lvl4pPr>
            <a:lvl5pPr marL="1828800" indent="0" algn="ctr" defTabSz="457200" rtl="0" eaLnBrk="1" fontAlgn="base" hangingPunct="1">
              <a:spcBef>
                <a:spcPct val="20000"/>
              </a:spcBef>
              <a:spcAft>
                <a:spcPct val="0"/>
              </a:spcAft>
              <a:buClr>
                <a:srgbClr val="AFB1A5"/>
              </a:buClr>
              <a:buSzPct val="90000"/>
              <a:buFont typeface="Lucida Grande"/>
              <a:buNone/>
              <a:defRPr sz="1400" kern="1200">
                <a:solidFill>
                  <a:schemeClr val="tx1">
                    <a:tint val="75000"/>
                  </a:schemeClr>
                </a:solidFill>
                <a:latin typeface="Arial"/>
                <a:ea typeface="ＭＳ Ｐゴシック" charset="-128"/>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dirty="0" smtClean="0"/>
              <a:t>Méthodes numériques pour les plasmas – Marseille, 23 novembre 2018</a:t>
            </a:r>
            <a:endParaRPr lang="fr-FR"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2393"/>
            <a:ext cx="1202828" cy="9819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726" y="3972393"/>
            <a:ext cx="1324455" cy="1003633"/>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6" y="94002"/>
            <a:ext cx="1056915" cy="65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634" y="32006"/>
            <a:ext cx="2242410" cy="597976"/>
          </a:xfrm>
          <a:prstGeom prst="rect">
            <a:avLst/>
          </a:prstGeom>
        </p:spPr>
      </p:pic>
    </p:spTree>
    <p:extLst>
      <p:ext uri="{BB962C8B-B14F-4D97-AF65-F5344CB8AC3E}">
        <p14:creationId xmlns:p14="http://schemas.microsoft.com/office/powerpoint/2010/main" val="2195255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The numerical scheme: hybrid discontinuous Galerkin (HDG)</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23</a:t>
            </a:fld>
            <a:endParaRPr lang="fr-FR"/>
          </a:p>
        </p:txBody>
      </p:sp>
      <p:sp>
        <p:nvSpPr>
          <p:cNvPr id="6" name="Rectangle 5"/>
          <p:cNvSpPr/>
          <p:nvPr/>
        </p:nvSpPr>
        <p:spPr>
          <a:xfrm>
            <a:off x="469969" y="1004998"/>
            <a:ext cx="3289108" cy="150342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6"/>
          <p:cNvSpPr txBox="1"/>
          <p:nvPr/>
        </p:nvSpPr>
        <p:spPr bwMode="auto">
          <a:xfrm>
            <a:off x="643468" y="1157246"/>
            <a:ext cx="27788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A quick overview of the scheme: Laplace equation</a:t>
            </a:r>
          </a:p>
        </p:txBody>
      </p:sp>
      <p:sp>
        <p:nvSpPr>
          <p:cNvPr id="9" name="ZoneTexte 8"/>
          <p:cNvSpPr txBox="1"/>
          <p:nvPr/>
        </p:nvSpPr>
        <p:spPr bwMode="auto">
          <a:xfrm>
            <a:off x="776634" y="2025702"/>
            <a:ext cx="161726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s-ES_tradnl" sz="1200" baseline="0" dirty="0" smtClean="0">
                <a:latin typeface="Verdana" charset="0"/>
                <a:cs typeface="Arial" charset="0"/>
              </a:rPr>
              <a:t>+ BC</a:t>
            </a:r>
            <a:endParaRPr lang="en-US" sz="1200" baseline="0" dirty="0" smtClean="0">
              <a:latin typeface="Verdana" charset="0"/>
              <a:cs typeface="Arial" charset="0"/>
            </a:endParaRPr>
          </a:p>
        </p:txBody>
      </p:sp>
      <p:sp>
        <p:nvSpPr>
          <p:cNvPr id="16" name="Forme libre 15"/>
          <p:cNvSpPr/>
          <p:nvPr/>
        </p:nvSpPr>
        <p:spPr>
          <a:xfrm>
            <a:off x="346290" y="3033457"/>
            <a:ext cx="1399524" cy="1284845"/>
          </a:xfrm>
          <a:custGeom>
            <a:avLst/>
            <a:gdLst>
              <a:gd name="connsiteX0" fmla="*/ 155435 w 1399524"/>
              <a:gd name="connsiteY0" fmla="*/ 540006 h 1284845"/>
              <a:gd name="connsiteX1" fmla="*/ 369286 w 1399524"/>
              <a:gd name="connsiteY1" fmla="*/ 414644 h 1284845"/>
              <a:gd name="connsiteX2" fmla="*/ 420906 w 1399524"/>
              <a:gd name="connsiteY2" fmla="*/ 259786 h 1284845"/>
              <a:gd name="connsiteX3" fmla="*/ 583138 w 1399524"/>
              <a:gd name="connsiteY3" fmla="*/ 23812 h 1284845"/>
              <a:gd name="connsiteX4" fmla="*/ 819112 w 1399524"/>
              <a:gd name="connsiteY4" fmla="*/ 16438 h 1284845"/>
              <a:gd name="connsiteX5" fmla="*/ 937099 w 1399524"/>
              <a:gd name="connsiteY5" fmla="*/ 97554 h 1284845"/>
              <a:gd name="connsiteX6" fmla="*/ 1047712 w 1399524"/>
              <a:gd name="connsiteY6" fmla="*/ 311406 h 1284845"/>
              <a:gd name="connsiteX7" fmla="*/ 1106706 w 1399524"/>
              <a:gd name="connsiteY7" fmla="*/ 598999 h 1284845"/>
              <a:gd name="connsiteX8" fmla="*/ 1239441 w 1399524"/>
              <a:gd name="connsiteY8" fmla="*/ 834973 h 1284845"/>
              <a:gd name="connsiteX9" fmla="*/ 1394299 w 1399524"/>
              <a:gd name="connsiteY9" fmla="*/ 1019328 h 1284845"/>
              <a:gd name="connsiteX10" fmla="*/ 1327931 w 1399524"/>
              <a:gd name="connsiteY10" fmla="*/ 1218431 h 1284845"/>
              <a:gd name="connsiteX11" fmla="*/ 996093 w 1399524"/>
              <a:gd name="connsiteY11" fmla="*/ 1284799 h 1284845"/>
              <a:gd name="connsiteX12" fmla="*/ 811738 w 1399524"/>
              <a:gd name="connsiteY12" fmla="*/ 1211057 h 1284845"/>
              <a:gd name="connsiteX13" fmla="*/ 575764 w 1399524"/>
              <a:gd name="connsiteY13" fmla="*/ 1078322 h 1284845"/>
              <a:gd name="connsiteX14" fmla="*/ 302918 w 1399524"/>
              <a:gd name="connsiteY14" fmla="*/ 1078322 h 1284845"/>
              <a:gd name="connsiteX15" fmla="*/ 81693 w 1399524"/>
              <a:gd name="connsiteY15" fmla="*/ 1011954 h 1284845"/>
              <a:gd name="connsiteX16" fmla="*/ 7951 w 1399524"/>
              <a:gd name="connsiteY16" fmla="*/ 798102 h 1284845"/>
              <a:gd name="connsiteX17" fmla="*/ 15325 w 1399524"/>
              <a:gd name="connsiteY17" fmla="*/ 687489 h 1284845"/>
              <a:gd name="connsiteX18" fmla="*/ 155435 w 1399524"/>
              <a:gd name="connsiteY18" fmla="*/ 540006 h 128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9524" h="1284845">
                <a:moveTo>
                  <a:pt x="155435" y="540006"/>
                </a:moveTo>
                <a:cubicBezTo>
                  <a:pt x="214428" y="494532"/>
                  <a:pt x="325041" y="461347"/>
                  <a:pt x="369286" y="414644"/>
                </a:cubicBezTo>
                <a:cubicBezTo>
                  <a:pt x="413531" y="367941"/>
                  <a:pt x="385264" y="324925"/>
                  <a:pt x="420906" y="259786"/>
                </a:cubicBezTo>
                <a:cubicBezTo>
                  <a:pt x="456548" y="194647"/>
                  <a:pt x="516770" y="64370"/>
                  <a:pt x="583138" y="23812"/>
                </a:cubicBezTo>
                <a:cubicBezTo>
                  <a:pt x="649506" y="-16746"/>
                  <a:pt x="760119" y="4148"/>
                  <a:pt x="819112" y="16438"/>
                </a:cubicBezTo>
                <a:cubicBezTo>
                  <a:pt x="878106" y="28728"/>
                  <a:pt x="898999" y="48393"/>
                  <a:pt x="937099" y="97554"/>
                </a:cubicBezTo>
                <a:cubicBezTo>
                  <a:pt x="975199" y="146715"/>
                  <a:pt x="1019444" y="227832"/>
                  <a:pt x="1047712" y="311406"/>
                </a:cubicBezTo>
                <a:cubicBezTo>
                  <a:pt x="1075980" y="394980"/>
                  <a:pt x="1074751" y="511738"/>
                  <a:pt x="1106706" y="598999"/>
                </a:cubicBezTo>
                <a:cubicBezTo>
                  <a:pt x="1138661" y="686260"/>
                  <a:pt x="1191509" y="764918"/>
                  <a:pt x="1239441" y="834973"/>
                </a:cubicBezTo>
                <a:cubicBezTo>
                  <a:pt x="1287373" y="905028"/>
                  <a:pt x="1379551" y="955418"/>
                  <a:pt x="1394299" y="1019328"/>
                </a:cubicBezTo>
                <a:cubicBezTo>
                  <a:pt x="1409047" y="1083238"/>
                  <a:pt x="1394299" y="1174186"/>
                  <a:pt x="1327931" y="1218431"/>
                </a:cubicBezTo>
                <a:cubicBezTo>
                  <a:pt x="1261563" y="1262676"/>
                  <a:pt x="1082125" y="1286028"/>
                  <a:pt x="996093" y="1284799"/>
                </a:cubicBezTo>
                <a:cubicBezTo>
                  <a:pt x="910061" y="1283570"/>
                  <a:pt x="881793" y="1245470"/>
                  <a:pt x="811738" y="1211057"/>
                </a:cubicBezTo>
                <a:cubicBezTo>
                  <a:pt x="741683" y="1176644"/>
                  <a:pt x="660567" y="1100444"/>
                  <a:pt x="575764" y="1078322"/>
                </a:cubicBezTo>
                <a:cubicBezTo>
                  <a:pt x="490961" y="1056200"/>
                  <a:pt x="385263" y="1089383"/>
                  <a:pt x="302918" y="1078322"/>
                </a:cubicBezTo>
                <a:cubicBezTo>
                  <a:pt x="220573" y="1067261"/>
                  <a:pt x="130854" y="1058657"/>
                  <a:pt x="81693" y="1011954"/>
                </a:cubicBezTo>
                <a:cubicBezTo>
                  <a:pt x="32532" y="965251"/>
                  <a:pt x="19012" y="852179"/>
                  <a:pt x="7951" y="798102"/>
                </a:cubicBezTo>
                <a:cubicBezTo>
                  <a:pt x="-3110" y="744025"/>
                  <a:pt x="-4339" y="726818"/>
                  <a:pt x="15325" y="687489"/>
                </a:cubicBezTo>
                <a:cubicBezTo>
                  <a:pt x="34989" y="648160"/>
                  <a:pt x="96442" y="585480"/>
                  <a:pt x="155435" y="540006"/>
                </a:cubicBezTo>
                <a:close/>
              </a:path>
            </a:pathLst>
          </a:custGeom>
          <a:solidFill>
            <a:schemeClr val="accent1">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e 7"/>
          <p:cNvGrpSpPr/>
          <p:nvPr/>
        </p:nvGrpSpPr>
        <p:grpSpPr>
          <a:xfrm>
            <a:off x="1562372" y="2645884"/>
            <a:ext cx="3800656" cy="2521815"/>
            <a:chOff x="1562372" y="2645884"/>
            <a:chExt cx="3800656" cy="2521815"/>
          </a:xfrm>
        </p:grpSpPr>
        <p:cxnSp>
          <p:nvCxnSpPr>
            <p:cNvPr id="18" name="Connecteur droit avec flèche 17"/>
            <p:cNvCxnSpPr/>
            <p:nvPr/>
          </p:nvCxnSpPr>
          <p:spPr>
            <a:xfrm flipV="1">
              <a:off x="1745814" y="3650501"/>
              <a:ext cx="889077" cy="73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Forme libre 18"/>
            <p:cNvSpPr/>
            <p:nvPr/>
          </p:nvSpPr>
          <p:spPr>
            <a:xfrm>
              <a:off x="2799220" y="3008078"/>
              <a:ext cx="1399524" cy="1284845"/>
            </a:xfrm>
            <a:custGeom>
              <a:avLst/>
              <a:gdLst>
                <a:gd name="connsiteX0" fmla="*/ 155435 w 1399524"/>
                <a:gd name="connsiteY0" fmla="*/ 540006 h 1284845"/>
                <a:gd name="connsiteX1" fmla="*/ 369286 w 1399524"/>
                <a:gd name="connsiteY1" fmla="*/ 414644 h 1284845"/>
                <a:gd name="connsiteX2" fmla="*/ 420906 w 1399524"/>
                <a:gd name="connsiteY2" fmla="*/ 259786 h 1284845"/>
                <a:gd name="connsiteX3" fmla="*/ 583138 w 1399524"/>
                <a:gd name="connsiteY3" fmla="*/ 23812 h 1284845"/>
                <a:gd name="connsiteX4" fmla="*/ 819112 w 1399524"/>
                <a:gd name="connsiteY4" fmla="*/ 16438 h 1284845"/>
                <a:gd name="connsiteX5" fmla="*/ 937099 w 1399524"/>
                <a:gd name="connsiteY5" fmla="*/ 97554 h 1284845"/>
                <a:gd name="connsiteX6" fmla="*/ 1047712 w 1399524"/>
                <a:gd name="connsiteY6" fmla="*/ 311406 h 1284845"/>
                <a:gd name="connsiteX7" fmla="*/ 1106706 w 1399524"/>
                <a:gd name="connsiteY7" fmla="*/ 598999 h 1284845"/>
                <a:gd name="connsiteX8" fmla="*/ 1239441 w 1399524"/>
                <a:gd name="connsiteY8" fmla="*/ 834973 h 1284845"/>
                <a:gd name="connsiteX9" fmla="*/ 1394299 w 1399524"/>
                <a:gd name="connsiteY9" fmla="*/ 1019328 h 1284845"/>
                <a:gd name="connsiteX10" fmla="*/ 1327931 w 1399524"/>
                <a:gd name="connsiteY10" fmla="*/ 1218431 h 1284845"/>
                <a:gd name="connsiteX11" fmla="*/ 996093 w 1399524"/>
                <a:gd name="connsiteY11" fmla="*/ 1284799 h 1284845"/>
                <a:gd name="connsiteX12" fmla="*/ 811738 w 1399524"/>
                <a:gd name="connsiteY12" fmla="*/ 1211057 h 1284845"/>
                <a:gd name="connsiteX13" fmla="*/ 575764 w 1399524"/>
                <a:gd name="connsiteY13" fmla="*/ 1078322 h 1284845"/>
                <a:gd name="connsiteX14" fmla="*/ 302918 w 1399524"/>
                <a:gd name="connsiteY14" fmla="*/ 1078322 h 1284845"/>
                <a:gd name="connsiteX15" fmla="*/ 81693 w 1399524"/>
                <a:gd name="connsiteY15" fmla="*/ 1011954 h 1284845"/>
                <a:gd name="connsiteX16" fmla="*/ 7951 w 1399524"/>
                <a:gd name="connsiteY16" fmla="*/ 798102 h 1284845"/>
                <a:gd name="connsiteX17" fmla="*/ 15325 w 1399524"/>
                <a:gd name="connsiteY17" fmla="*/ 687489 h 1284845"/>
                <a:gd name="connsiteX18" fmla="*/ 155435 w 1399524"/>
                <a:gd name="connsiteY18" fmla="*/ 540006 h 128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9524" h="1284845">
                  <a:moveTo>
                    <a:pt x="155435" y="540006"/>
                  </a:moveTo>
                  <a:cubicBezTo>
                    <a:pt x="214428" y="494532"/>
                    <a:pt x="325041" y="461347"/>
                    <a:pt x="369286" y="414644"/>
                  </a:cubicBezTo>
                  <a:cubicBezTo>
                    <a:pt x="413531" y="367941"/>
                    <a:pt x="385264" y="324925"/>
                    <a:pt x="420906" y="259786"/>
                  </a:cubicBezTo>
                  <a:cubicBezTo>
                    <a:pt x="456548" y="194647"/>
                    <a:pt x="516770" y="64370"/>
                    <a:pt x="583138" y="23812"/>
                  </a:cubicBezTo>
                  <a:cubicBezTo>
                    <a:pt x="649506" y="-16746"/>
                    <a:pt x="760119" y="4148"/>
                    <a:pt x="819112" y="16438"/>
                  </a:cubicBezTo>
                  <a:cubicBezTo>
                    <a:pt x="878106" y="28728"/>
                    <a:pt x="898999" y="48393"/>
                    <a:pt x="937099" y="97554"/>
                  </a:cubicBezTo>
                  <a:cubicBezTo>
                    <a:pt x="975199" y="146715"/>
                    <a:pt x="1019444" y="227832"/>
                    <a:pt x="1047712" y="311406"/>
                  </a:cubicBezTo>
                  <a:cubicBezTo>
                    <a:pt x="1075980" y="394980"/>
                    <a:pt x="1074751" y="511738"/>
                    <a:pt x="1106706" y="598999"/>
                  </a:cubicBezTo>
                  <a:cubicBezTo>
                    <a:pt x="1138661" y="686260"/>
                    <a:pt x="1191509" y="764918"/>
                    <a:pt x="1239441" y="834973"/>
                  </a:cubicBezTo>
                  <a:cubicBezTo>
                    <a:pt x="1287373" y="905028"/>
                    <a:pt x="1379551" y="955418"/>
                    <a:pt x="1394299" y="1019328"/>
                  </a:cubicBezTo>
                  <a:cubicBezTo>
                    <a:pt x="1409047" y="1083238"/>
                    <a:pt x="1394299" y="1174186"/>
                    <a:pt x="1327931" y="1218431"/>
                  </a:cubicBezTo>
                  <a:cubicBezTo>
                    <a:pt x="1261563" y="1262676"/>
                    <a:pt x="1082125" y="1286028"/>
                    <a:pt x="996093" y="1284799"/>
                  </a:cubicBezTo>
                  <a:cubicBezTo>
                    <a:pt x="910061" y="1283570"/>
                    <a:pt x="881793" y="1245470"/>
                    <a:pt x="811738" y="1211057"/>
                  </a:cubicBezTo>
                  <a:cubicBezTo>
                    <a:pt x="741683" y="1176644"/>
                    <a:pt x="660567" y="1100444"/>
                    <a:pt x="575764" y="1078322"/>
                  </a:cubicBezTo>
                  <a:cubicBezTo>
                    <a:pt x="490961" y="1056200"/>
                    <a:pt x="385263" y="1089383"/>
                    <a:pt x="302918" y="1078322"/>
                  </a:cubicBezTo>
                  <a:cubicBezTo>
                    <a:pt x="220573" y="1067261"/>
                    <a:pt x="130854" y="1058657"/>
                    <a:pt x="81693" y="1011954"/>
                  </a:cubicBezTo>
                  <a:cubicBezTo>
                    <a:pt x="32532" y="965251"/>
                    <a:pt x="19012" y="852179"/>
                    <a:pt x="7951" y="798102"/>
                  </a:cubicBezTo>
                  <a:cubicBezTo>
                    <a:pt x="-3110" y="744025"/>
                    <a:pt x="-4339" y="726818"/>
                    <a:pt x="15325" y="687489"/>
                  </a:cubicBezTo>
                  <a:cubicBezTo>
                    <a:pt x="34989" y="648160"/>
                    <a:pt x="96442" y="585480"/>
                    <a:pt x="155435" y="540006"/>
                  </a:cubicBezTo>
                  <a:close/>
                </a:path>
              </a:pathLst>
            </a:custGeom>
            <a:solidFill>
              <a:schemeClr val="accent1">
                <a:lumMod val="20000"/>
                <a:lumOff val="80000"/>
              </a:scheme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Connecteur droit 20"/>
            <p:cNvCxnSpPr>
              <a:stCxn id="19" idx="0"/>
              <a:endCxn id="19" idx="0"/>
            </p:cNvCxnSpPr>
            <p:nvPr/>
          </p:nvCxnSpPr>
          <p:spPr>
            <a:xfrm>
              <a:off x="2954655" y="3548084"/>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a:stCxn id="19" idx="0"/>
            </p:cNvCxnSpPr>
            <p:nvPr/>
          </p:nvCxnSpPr>
          <p:spPr>
            <a:xfrm>
              <a:off x="2954655" y="3548084"/>
              <a:ext cx="259050" cy="17390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Connecteur droit 24"/>
            <p:cNvCxnSpPr>
              <a:stCxn id="19" idx="1"/>
            </p:cNvCxnSpPr>
            <p:nvPr/>
          </p:nvCxnSpPr>
          <p:spPr>
            <a:xfrm>
              <a:off x="3168506" y="3422722"/>
              <a:ext cx="49528" cy="30234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a:stCxn id="19" idx="1"/>
              <a:endCxn id="19" idx="1"/>
            </p:cNvCxnSpPr>
            <p:nvPr/>
          </p:nvCxnSpPr>
          <p:spPr>
            <a:xfrm>
              <a:off x="3168506" y="3422722"/>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cteur droit 28"/>
            <p:cNvCxnSpPr>
              <a:stCxn id="19" idx="1"/>
            </p:cNvCxnSpPr>
            <p:nvPr/>
          </p:nvCxnSpPr>
          <p:spPr>
            <a:xfrm>
              <a:off x="3168506" y="3422722"/>
              <a:ext cx="330476" cy="8653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V="1">
              <a:off x="3214604" y="3509258"/>
              <a:ext cx="291023" cy="22547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cteur droit 34"/>
            <p:cNvCxnSpPr>
              <a:stCxn id="19" idx="3"/>
            </p:cNvCxnSpPr>
            <p:nvPr/>
          </p:nvCxnSpPr>
          <p:spPr>
            <a:xfrm>
              <a:off x="3382358" y="3031890"/>
              <a:ext cx="123269" cy="47736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cteur droit 36"/>
            <p:cNvCxnSpPr>
              <a:stCxn id="19" idx="3"/>
              <a:endCxn id="19" idx="6"/>
            </p:cNvCxnSpPr>
            <p:nvPr/>
          </p:nvCxnSpPr>
          <p:spPr>
            <a:xfrm>
              <a:off x="3382358" y="3031890"/>
              <a:ext cx="464574" cy="28759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cteur droit 38"/>
            <p:cNvCxnSpPr/>
            <p:nvPr/>
          </p:nvCxnSpPr>
          <p:spPr>
            <a:xfrm flipV="1">
              <a:off x="3509811" y="3323814"/>
              <a:ext cx="343766" cy="18544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cteur droit 40"/>
            <p:cNvCxnSpPr>
              <a:endCxn id="19" idx="7"/>
            </p:cNvCxnSpPr>
            <p:nvPr/>
          </p:nvCxnSpPr>
          <p:spPr>
            <a:xfrm>
              <a:off x="3505627" y="3509258"/>
              <a:ext cx="400299" cy="978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necteur droit 42"/>
            <p:cNvCxnSpPr/>
            <p:nvPr/>
          </p:nvCxnSpPr>
          <p:spPr>
            <a:xfrm>
              <a:off x="3505627" y="3515692"/>
              <a:ext cx="93191" cy="37363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cteur droit 44"/>
            <p:cNvCxnSpPr>
              <a:endCxn id="19" idx="7"/>
            </p:cNvCxnSpPr>
            <p:nvPr/>
          </p:nvCxnSpPr>
          <p:spPr>
            <a:xfrm flipV="1">
              <a:off x="3598818" y="3607077"/>
              <a:ext cx="307108" cy="28224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cteur droit 46"/>
            <p:cNvCxnSpPr/>
            <p:nvPr/>
          </p:nvCxnSpPr>
          <p:spPr>
            <a:xfrm flipV="1">
              <a:off x="3598818" y="3843052"/>
              <a:ext cx="446410" cy="5161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cteur droit 48"/>
            <p:cNvCxnSpPr>
              <a:stCxn id="19" idx="8"/>
              <a:endCxn id="19" idx="11"/>
            </p:cNvCxnSpPr>
            <p:nvPr/>
          </p:nvCxnSpPr>
          <p:spPr>
            <a:xfrm flipH="1">
              <a:off x="3795313" y="3843051"/>
              <a:ext cx="243348" cy="44982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necteur droit 53"/>
            <p:cNvCxnSpPr>
              <a:stCxn id="19" idx="0"/>
              <a:endCxn id="19" idx="1"/>
            </p:cNvCxnSpPr>
            <p:nvPr/>
          </p:nvCxnSpPr>
          <p:spPr>
            <a:xfrm flipV="1">
              <a:off x="2954655" y="3422722"/>
              <a:ext cx="213851" cy="1253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necteur droit 55"/>
            <p:cNvCxnSpPr>
              <a:stCxn id="19" idx="1"/>
              <a:endCxn id="19" idx="3"/>
            </p:cNvCxnSpPr>
            <p:nvPr/>
          </p:nvCxnSpPr>
          <p:spPr>
            <a:xfrm flipV="1">
              <a:off x="3168506" y="3031890"/>
              <a:ext cx="213852" cy="39083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Connecteur droit 57"/>
            <p:cNvCxnSpPr>
              <a:stCxn id="19" idx="3"/>
              <a:endCxn id="19" idx="4"/>
            </p:cNvCxnSpPr>
            <p:nvPr/>
          </p:nvCxnSpPr>
          <p:spPr>
            <a:xfrm flipV="1">
              <a:off x="3382358" y="3024516"/>
              <a:ext cx="235974" cy="737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onnecteur droit 59"/>
            <p:cNvCxnSpPr>
              <a:stCxn id="19" idx="4"/>
              <a:endCxn id="19" idx="6"/>
            </p:cNvCxnSpPr>
            <p:nvPr/>
          </p:nvCxnSpPr>
          <p:spPr>
            <a:xfrm>
              <a:off x="3618332" y="3024516"/>
              <a:ext cx="228600" cy="29496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Connecteur droit 63"/>
            <p:cNvCxnSpPr>
              <a:stCxn id="19" idx="8"/>
              <a:endCxn id="19" idx="7"/>
            </p:cNvCxnSpPr>
            <p:nvPr/>
          </p:nvCxnSpPr>
          <p:spPr>
            <a:xfrm flipH="1" flipV="1">
              <a:off x="3905926" y="3607077"/>
              <a:ext cx="132735" cy="23597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Connecteur droit 65"/>
            <p:cNvCxnSpPr>
              <a:stCxn id="19" idx="6"/>
              <a:endCxn id="19" idx="7"/>
            </p:cNvCxnSpPr>
            <p:nvPr/>
          </p:nvCxnSpPr>
          <p:spPr>
            <a:xfrm>
              <a:off x="3846932" y="3319484"/>
              <a:ext cx="58994" cy="28759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cteur droit 67"/>
            <p:cNvCxnSpPr>
              <a:stCxn id="19" idx="8"/>
              <a:endCxn id="19" idx="9"/>
            </p:cNvCxnSpPr>
            <p:nvPr/>
          </p:nvCxnSpPr>
          <p:spPr>
            <a:xfrm>
              <a:off x="4038661" y="3843051"/>
              <a:ext cx="154858" cy="18435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Connecteur droit 69"/>
            <p:cNvCxnSpPr>
              <a:stCxn id="19" idx="9"/>
              <a:endCxn id="19" idx="11"/>
            </p:cNvCxnSpPr>
            <p:nvPr/>
          </p:nvCxnSpPr>
          <p:spPr>
            <a:xfrm flipH="1">
              <a:off x="3795313" y="4027406"/>
              <a:ext cx="398206" cy="26547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Connecteur droit 71"/>
            <p:cNvCxnSpPr>
              <a:stCxn id="19" idx="9"/>
              <a:endCxn id="19" idx="10"/>
            </p:cNvCxnSpPr>
            <p:nvPr/>
          </p:nvCxnSpPr>
          <p:spPr>
            <a:xfrm flipH="1">
              <a:off x="4127151" y="4027406"/>
              <a:ext cx="66368" cy="19910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Connecteur droit 73"/>
            <p:cNvCxnSpPr>
              <a:stCxn id="19" idx="11"/>
              <a:endCxn id="19" idx="10"/>
            </p:cNvCxnSpPr>
            <p:nvPr/>
          </p:nvCxnSpPr>
          <p:spPr>
            <a:xfrm flipV="1">
              <a:off x="3795313" y="4226509"/>
              <a:ext cx="331838" cy="6636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Connecteur droit 75"/>
            <p:cNvCxnSpPr>
              <a:stCxn id="19" idx="0"/>
              <a:endCxn id="19" idx="17"/>
            </p:cNvCxnSpPr>
            <p:nvPr/>
          </p:nvCxnSpPr>
          <p:spPr>
            <a:xfrm flipH="1">
              <a:off x="2814545" y="3548084"/>
              <a:ext cx="140110" cy="14748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Connecteur droit 77"/>
            <p:cNvCxnSpPr>
              <a:endCxn id="19" idx="17"/>
            </p:cNvCxnSpPr>
            <p:nvPr/>
          </p:nvCxnSpPr>
          <p:spPr>
            <a:xfrm flipH="1" flipV="1">
              <a:off x="2814545" y="3695567"/>
              <a:ext cx="399160" cy="2949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Connecteur droit 79"/>
            <p:cNvCxnSpPr/>
            <p:nvPr/>
          </p:nvCxnSpPr>
          <p:spPr>
            <a:xfrm>
              <a:off x="3213705" y="3725064"/>
              <a:ext cx="385113" cy="16426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Connecteur droit 81"/>
            <p:cNvCxnSpPr>
              <a:endCxn id="19" idx="15"/>
            </p:cNvCxnSpPr>
            <p:nvPr/>
          </p:nvCxnSpPr>
          <p:spPr>
            <a:xfrm flipH="1">
              <a:off x="2880913" y="3725064"/>
              <a:ext cx="339186" cy="29496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Connecteur droit 83"/>
            <p:cNvCxnSpPr>
              <a:stCxn id="19" idx="17"/>
              <a:endCxn id="19" idx="15"/>
            </p:cNvCxnSpPr>
            <p:nvPr/>
          </p:nvCxnSpPr>
          <p:spPr>
            <a:xfrm>
              <a:off x="2814545" y="3695567"/>
              <a:ext cx="66368" cy="324465"/>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Connecteur droit 85"/>
            <p:cNvCxnSpPr>
              <a:endCxn id="19" idx="13"/>
            </p:cNvCxnSpPr>
            <p:nvPr/>
          </p:nvCxnSpPr>
          <p:spPr>
            <a:xfrm>
              <a:off x="3213705" y="3725064"/>
              <a:ext cx="161279" cy="361336"/>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Connecteur droit 87"/>
            <p:cNvCxnSpPr>
              <a:stCxn id="19" idx="13"/>
              <a:endCxn id="19" idx="15"/>
            </p:cNvCxnSpPr>
            <p:nvPr/>
          </p:nvCxnSpPr>
          <p:spPr>
            <a:xfrm flipH="1" flipV="1">
              <a:off x="2880913" y="4020032"/>
              <a:ext cx="494071" cy="6636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Connecteur droit 89"/>
            <p:cNvCxnSpPr>
              <a:stCxn id="19" idx="13"/>
            </p:cNvCxnSpPr>
            <p:nvPr/>
          </p:nvCxnSpPr>
          <p:spPr>
            <a:xfrm flipV="1">
              <a:off x="3374984" y="3896626"/>
              <a:ext cx="223834" cy="18977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Connecteur droit 91"/>
            <p:cNvCxnSpPr>
              <a:endCxn id="19" idx="11"/>
            </p:cNvCxnSpPr>
            <p:nvPr/>
          </p:nvCxnSpPr>
          <p:spPr>
            <a:xfrm>
              <a:off x="3598818" y="3896626"/>
              <a:ext cx="196495" cy="39625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Connecteur droit 93"/>
            <p:cNvCxnSpPr>
              <a:stCxn id="19" idx="13"/>
              <a:endCxn id="19" idx="11"/>
            </p:cNvCxnSpPr>
            <p:nvPr/>
          </p:nvCxnSpPr>
          <p:spPr>
            <a:xfrm>
              <a:off x="3374984" y="4086400"/>
              <a:ext cx="420329" cy="206477"/>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27" name="Groupe 126"/>
            <p:cNvGrpSpPr>
              <a:grpSpLocks noChangeAspect="1"/>
            </p:cNvGrpSpPr>
            <p:nvPr/>
          </p:nvGrpSpPr>
          <p:grpSpPr>
            <a:xfrm>
              <a:off x="4171065" y="2645884"/>
              <a:ext cx="914509" cy="960868"/>
              <a:chOff x="4442745" y="3177997"/>
              <a:chExt cx="985198" cy="1035140"/>
            </a:xfrm>
          </p:grpSpPr>
          <p:pic>
            <p:nvPicPr>
              <p:cNvPr id="111" name="Image 110"/>
              <p:cNvPicPr>
                <a:picLocks noChangeAspect="1"/>
              </p:cNvPicPr>
              <p:nvPr/>
            </p:nvPicPr>
            <p:blipFill>
              <a:blip r:embed="rId3"/>
              <a:stretch>
                <a:fillRect/>
              </a:stretch>
            </p:blipFill>
            <p:spPr>
              <a:xfrm>
                <a:off x="4970968" y="3594115"/>
                <a:ext cx="456975" cy="411480"/>
              </a:xfrm>
              <a:prstGeom prst="rect">
                <a:avLst/>
              </a:prstGeom>
            </p:spPr>
          </p:pic>
          <p:pic>
            <p:nvPicPr>
              <p:cNvPr id="112" name="Image 111"/>
              <p:cNvPicPr>
                <a:picLocks noChangeAspect="1"/>
              </p:cNvPicPr>
              <p:nvPr/>
            </p:nvPicPr>
            <p:blipFill>
              <a:blip r:embed="rId4"/>
              <a:stretch>
                <a:fillRect/>
              </a:stretch>
            </p:blipFill>
            <p:spPr>
              <a:xfrm>
                <a:off x="4442745" y="3177997"/>
                <a:ext cx="562961" cy="1035140"/>
              </a:xfrm>
              <a:prstGeom prst="rect">
                <a:avLst/>
              </a:prstGeom>
            </p:spPr>
          </p:pic>
        </p:grpSp>
        <p:cxnSp>
          <p:nvCxnSpPr>
            <p:cNvPr id="114" name="Connecteur droit avec flèche 113"/>
            <p:cNvCxnSpPr/>
            <p:nvPr/>
          </p:nvCxnSpPr>
          <p:spPr>
            <a:xfrm flipH="1">
              <a:off x="3846933" y="3349789"/>
              <a:ext cx="397010" cy="384943"/>
            </a:xfrm>
            <a:prstGeom prst="straightConnector1">
              <a:avLst/>
            </a:prstGeom>
            <a:ln w="1587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7" name="ZoneTexte 116"/>
            <p:cNvSpPr txBox="1"/>
            <p:nvPr/>
          </p:nvSpPr>
          <p:spPr bwMode="auto">
            <a:xfrm>
              <a:off x="1562372" y="3262169"/>
              <a:ext cx="11096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dirty="0" smtClean="0">
                  <a:solidFill>
                    <a:srgbClr val="FF0000"/>
                  </a:solidFill>
                  <a:latin typeface="Verdana" charset="0"/>
                  <a:cs typeface="Arial" charset="0"/>
                </a:rPr>
                <a:t>Triangulation of the domain</a:t>
              </a:r>
              <a:endParaRPr lang="en-US" sz="1000" b="1" baseline="0" dirty="0" smtClean="0">
                <a:solidFill>
                  <a:srgbClr val="FF0000"/>
                </a:solidFill>
                <a:latin typeface="Verdana" charset="0"/>
                <a:cs typeface="Arial" charset="0"/>
              </a:endParaRPr>
            </a:p>
          </p:txBody>
        </p:sp>
        <p:sp>
          <p:nvSpPr>
            <p:cNvPr id="119" name="ZoneTexte 118"/>
            <p:cNvSpPr txBox="1"/>
            <p:nvPr/>
          </p:nvSpPr>
          <p:spPr bwMode="auto">
            <a:xfrm>
              <a:off x="3017520" y="4322027"/>
              <a:ext cx="110963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dirty="0" smtClean="0">
                  <a:solidFill>
                    <a:srgbClr val="FF0000"/>
                  </a:solidFill>
                  <a:latin typeface="Verdana" charset="0"/>
                  <a:cs typeface="Arial" charset="0"/>
                </a:rPr>
                <a:t>Broken domain</a:t>
              </a:r>
              <a:endParaRPr lang="en-US" sz="1000" b="1" baseline="0" dirty="0" smtClean="0">
                <a:solidFill>
                  <a:srgbClr val="FF0000"/>
                </a:solidFill>
                <a:latin typeface="Verdana" charset="0"/>
                <a:cs typeface="Arial" charset="0"/>
              </a:endParaRPr>
            </a:p>
          </p:txBody>
        </p:sp>
        <p:pic>
          <p:nvPicPr>
            <p:cNvPr id="129" name="Image 128"/>
            <p:cNvPicPr>
              <a:picLocks noChangeAspect="1"/>
            </p:cNvPicPr>
            <p:nvPr/>
          </p:nvPicPr>
          <p:blipFill>
            <a:blip r:embed="rId5">
              <a:clrChange>
                <a:clrFrom>
                  <a:srgbClr val="FFFFFF"/>
                </a:clrFrom>
                <a:clrTo>
                  <a:srgbClr val="FFFFFF">
                    <a:alpha val="0"/>
                  </a:srgbClr>
                </a:clrTo>
              </a:clrChange>
            </a:blip>
            <a:stretch>
              <a:fillRect/>
            </a:stretch>
          </p:blipFill>
          <p:spPr>
            <a:xfrm>
              <a:off x="3821879" y="4225910"/>
              <a:ext cx="1541149" cy="941789"/>
            </a:xfrm>
            <a:prstGeom prst="rect">
              <a:avLst/>
            </a:prstGeom>
          </p:spPr>
        </p:pic>
      </p:grpSp>
      <p:pic>
        <p:nvPicPr>
          <p:cNvPr id="17" name="Image 16"/>
          <p:cNvPicPr>
            <a:picLocks noChangeAspect="1"/>
          </p:cNvPicPr>
          <p:nvPr/>
        </p:nvPicPr>
        <p:blipFill>
          <a:blip r:embed="rId6">
            <a:clrChange>
              <a:clrFrom>
                <a:srgbClr val="FFFFFF"/>
              </a:clrFrom>
              <a:clrTo>
                <a:srgbClr val="FFFFFF">
                  <a:alpha val="0"/>
                </a:srgbClr>
              </a:clrTo>
            </a:clrChange>
          </a:blip>
          <a:stretch>
            <a:fillRect/>
          </a:stretch>
        </p:blipFill>
        <p:spPr>
          <a:xfrm>
            <a:off x="611583" y="1589155"/>
            <a:ext cx="2717499" cy="350011"/>
          </a:xfrm>
          <a:prstGeom prst="rect">
            <a:avLst/>
          </a:prstGeom>
        </p:spPr>
      </p:pic>
      <p:grpSp>
        <p:nvGrpSpPr>
          <p:cNvPr id="2" name="Groupe 1"/>
          <p:cNvGrpSpPr/>
          <p:nvPr/>
        </p:nvGrpSpPr>
        <p:grpSpPr>
          <a:xfrm>
            <a:off x="4085300" y="1002540"/>
            <a:ext cx="4313904" cy="1503424"/>
            <a:chOff x="4085300" y="1002540"/>
            <a:chExt cx="4313904" cy="1503424"/>
          </a:xfrm>
        </p:grpSpPr>
        <p:sp>
          <p:nvSpPr>
            <p:cNvPr id="10" name="Rectangle 9"/>
            <p:cNvSpPr/>
            <p:nvPr/>
          </p:nvSpPr>
          <p:spPr>
            <a:xfrm>
              <a:off x="5091134" y="1002540"/>
              <a:ext cx="3289108" cy="1503424"/>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10"/>
            <p:cNvSpPr txBox="1"/>
            <p:nvPr/>
          </p:nvSpPr>
          <p:spPr bwMode="auto">
            <a:xfrm>
              <a:off x="5058153" y="1047381"/>
              <a:ext cx="334105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dirty="0" smtClean="0">
                  <a:solidFill>
                    <a:srgbClr val="FF0000"/>
                  </a:solidFill>
                  <a:latin typeface="Verdana" charset="0"/>
                  <a:cs typeface="Arial" charset="0"/>
                </a:rPr>
                <a:t>Rewrite as a system of first order equations</a:t>
              </a:r>
              <a:endParaRPr lang="en-US" sz="1000" b="1" baseline="0" dirty="0" smtClean="0">
                <a:solidFill>
                  <a:srgbClr val="FF0000"/>
                </a:solidFill>
                <a:latin typeface="Verdana" charset="0"/>
                <a:cs typeface="Arial" charset="0"/>
              </a:endParaRPr>
            </a:p>
          </p:txBody>
        </p:sp>
        <p:sp>
          <p:nvSpPr>
            <p:cNvPr id="13" name="ZoneTexte 12"/>
            <p:cNvSpPr txBox="1"/>
            <p:nvPr/>
          </p:nvSpPr>
          <p:spPr bwMode="auto">
            <a:xfrm>
              <a:off x="5230146" y="2210368"/>
              <a:ext cx="479433"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s-ES_tradnl" sz="1200" baseline="0" dirty="0" smtClean="0">
                  <a:latin typeface="Verdana" charset="0"/>
                  <a:cs typeface="Arial" charset="0"/>
                </a:rPr>
                <a:t>+ BC</a:t>
              </a:r>
              <a:endParaRPr lang="en-US" sz="1200" baseline="0" dirty="0" smtClean="0">
                <a:latin typeface="Verdana" charset="0"/>
                <a:cs typeface="Arial" charset="0"/>
              </a:endParaRPr>
            </a:p>
          </p:txBody>
        </p:sp>
        <p:sp>
          <p:nvSpPr>
            <p:cNvPr id="15" name="Flèche droite 14"/>
            <p:cNvSpPr/>
            <p:nvPr/>
          </p:nvSpPr>
          <p:spPr>
            <a:xfrm>
              <a:off x="4085300" y="1465023"/>
              <a:ext cx="713318" cy="4522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7" name="Image 76"/>
            <p:cNvPicPr>
              <a:picLocks noChangeAspect="1"/>
            </p:cNvPicPr>
            <p:nvPr/>
          </p:nvPicPr>
          <p:blipFill rotWithShape="1">
            <a:blip r:embed="rId6">
              <a:clrChange>
                <a:clrFrom>
                  <a:srgbClr val="FFFFFF"/>
                </a:clrFrom>
                <a:clrTo>
                  <a:srgbClr val="FFFFFF">
                    <a:alpha val="0"/>
                  </a:srgbClr>
                </a:clrTo>
              </a:clrChange>
            </a:blip>
            <a:srcRect l="79106"/>
            <a:stretch/>
          </p:blipFill>
          <p:spPr>
            <a:xfrm>
              <a:off x="6855948" y="1551838"/>
              <a:ext cx="567801" cy="350011"/>
            </a:xfrm>
            <a:prstGeom prst="rect">
              <a:avLst/>
            </a:prstGeom>
          </p:spPr>
        </p:pic>
        <p:pic>
          <p:nvPicPr>
            <p:cNvPr id="26" name="Image 25"/>
            <p:cNvPicPr>
              <a:picLocks noChangeAspect="1"/>
            </p:cNvPicPr>
            <p:nvPr/>
          </p:nvPicPr>
          <p:blipFill>
            <a:blip r:embed="rId7">
              <a:clrChange>
                <a:clrFrom>
                  <a:srgbClr val="FFFFFF"/>
                </a:clrFrom>
                <a:clrTo>
                  <a:srgbClr val="FFFFFF">
                    <a:alpha val="0"/>
                  </a:srgbClr>
                </a:clrTo>
              </a:clrChange>
            </a:blip>
            <a:stretch>
              <a:fillRect/>
            </a:stretch>
          </p:blipFill>
          <p:spPr>
            <a:xfrm>
              <a:off x="5251252" y="1350867"/>
              <a:ext cx="1207532" cy="709903"/>
            </a:xfrm>
            <a:prstGeom prst="rect">
              <a:avLst/>
            </a:prstGeom>
          </p:spPr>
        </p:pic>
      </p:grpSp>
      <p:grpSp>
        <p:nvGrpSpPr>
          <p:cNvPr id="12" name="Groupe 11"/>
          <p:cNvGrpSpPr/>
          <p:nvPr/>
        </p:nvGrpSpPr>
        <p:grpSpPr>
          <a:xfrm>
            <a:off x="5579053" y="2703095"/>
            <a:ext cx="3341051" cy="2300091"/>
            <a:chOff x="5579053" y="2703095"/>
            <a:chExt cx="3341051" cy="2300091"/>
          </a:xfrm>
        </p:grpSpPr>
        <p:sp>
          <p:nvSpPr>
            <p:cNvPr id="120" name="Rectangle 119"/>
            <p:cNvSpPr/>
            <p:nvPr/>
          </p:nvSpPr>
          <p:spPr>
            <a:xfrm>
              <a:off x="5605619" y="2703095"/>
              <a:ext cx="3289108" cy="23000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ZoneTexte 120"/>
            <p:cNvSpPr txBox="1"/>
            <p:nvPr/>
          </p:nvSpPr>
          <p:spPr bwMode="auto">
            <a:xfrm>
              <a:off x="5579053" y="2713115"/>
              <a:ext cx="334105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dirty="0" smtClean="0">
                  <a:solidFill>
                    <a:srgbClr val="FF0000"/>
                  </a:solidFill>
                  <a:latin typeface="Verdana" charset="0"/>
                  <a:cs typeface="Arial" charset="0"/>
                </a:rPr>
                <a:t>Equivalent problem in the broken domain</a:t>
              </a:r>
              <a:endParaRPr lang="en-US" sz="1000" b="1" baseline="0" dirty="0" smtClean="0">
                <a:solidFill>
                  <a:srgbClr val="FF0000"/>
                </a:solidFill>
                <a:latin typeface="Verdana" charset="0"/>
                <a:cs typeface="Arial" charset="0"/>
              </a:endParaRPr>
            </a:p>
          </p:txBody>
        </p:sp>
        <p:sp>
          <p:nvSpPr>
            <p:cNvPr id="136" name="Rectangle 135"/>
            <p:cNvSpPr/>
            <p:nvPr/>
          </p:nvSpPr>
          <p:spPr>
            <a:xfrm>
              <a:off x="5709579" y="2909133"/>
              <a:ext cx="2418421" cy="1092161"/>
            </a:xfrm>
            <a:prstGeom prst="rect">
              <a:avLst/>
            </a:prstGeom>
            <a:noFill/>
            <a:ln w="63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5688047" y="4225910"/>
              <a:ext cx="2418421" cy="738799"/>
            </a:xfrm>
            <a:prstGeom prst="rect">
              <a:avLst/>
            </a:prstGeom>
            <a:noFill/>
            <a:ln w="63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ZoneTexte 137"/>
            <p:cNvSpPr txBox="1"/>
            <p:nvPr/>
          </p:nvSpPr>
          <p:spPr bwMode="auto">
            <a:xfrm>
              <a:off x="6834779" y="4000909"/>
              <a:ext cx="38941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s-ES_tradnl" sz="1400" b="1" baseline="0" dirty="0" smtClean="0">
                  <a:latin typeface="Verdana" charset="0"/>
                  <a:cs typeface="Arial" charset="0"/>
                </a:rPr>
                <a:t>+</a:t>
              </a:r>
              <a:endParaRPr lang="en-US" sz="1000" b="1" baseline="0" dirty="0" smtClean="0">
                <a:latin typeface="Verdana" charset="0"/>
                <a:cs typeface="Arial" charset="0"/>
              </a:endParaRPr>
            </a:p>
          </p:txBody>
        </p:sp>
        <p:pic>
          <p:nvPicPr>
            <p:cNvPr id="22" name="Image 21"/>
            <p:cNvPicPr>
              <a:picLocks noChangeAspect="1"/>
            </p:cNvPicPr>
            <p:nvPr/>
          </p:nvPicPr>
          <p:blipFill>
            <a:blip r:embed="rId8">
              <a:clrChange>
                <a:clrFrom>
                  <a:srgbClr val="FFFFFF"/>
                </a:clrFrom>
                <a:clrTo>
                  <a:srgbClr val="FFFFFF">
                    <a:alpha val="0"/>
                  </a:srgbClr>
                </a:clrTo>
              </a:clrChange>
            </a:blip>
            <a:stretch>
              <a:fillRect/>
            </a:stretch>
          </p:blipFill>
          <p:spPr>
            <a:xfrm>
              <a:off x="5777719" y="2919205"/>
              <a:ext cx="1765623" cy="290347"/>
            </a:xfrm>
            <a:prstGeom prst="rect">
              <a:avLst/>
            </a:prstGeom>
          </p:spPr>
        </p:pic>
        <p:pic>
          <p:nvPicPr>
            <p:cNvPr id="24" name="Image 23"/>
            <p:cNvPicPr>
              <a:picLocks noChangeAspect="1"/>
            </p:cNvPicPr>
            <p:nvPr/>
          </p:nvPicPr>
          <p:blipFill>
            <a:blip r:embed="rId9">
              <a:clrChange>
                <a:clrFrom>
                  <a:srgbClr val="FFFFFF"/>
                </a:clrFrom>
                <a:clrTo>
                  <a:srgbClr val="FFFFFF">
                    <a:alpha val="0"/>
                  </a:srgbClr>
                </a:clrTo>
              </a:clrChange>
            </a:blip>
            <a:stretch>
              <a:fillRect/>
            </a:stretch>
          </p:blipFill>
          <p:spPr>
            <a:xfrm>
              <a:off x="7382440" y="3370307"/>
              <a:ext cx="679910" cy="333017"/>
            </a:xfrm>
            <a:prstGeom prst="rect">
              <a:avLst/>
            </a:prstGeom>
          </p:spPr>
        </p:pic>
        <p:pic>
          <p:nvPicPr>
            <p:cNvPr id="81" name="Image 80"/>
            <p:cNvPicPr>
              <a:picLocks noChangeAspect="1"/>
            </p:cNvPicPr>
            <p:nvPr/>
          </p:nvPicPr>
          <p:blipFill>
            <a:blip r:embed="rId7">
              <a:clrChange>
                <a:clrFrom>
                  <a:srgbClr val="FFFFFF"/>
                </a:clrFrom>
                <a:clrTo>
                  <a:srgbClr val="FFFFFF">
                    <a:alpha val="0"/>
                  </a:srgbClr>
                </a:clrTo>
              </a:clrChange>
            </a:blip>
            <a:stretch>
              <a:fillRect/>
            </a:stretch>
          </p:blipFill>
          <p:spPr>
            <a:xfrm>
              <a:off x="5843484" y="3208840"/>
              <a:ext cx="1207532" cy="709903"/>
            </a:xfrm>
            <a:prstGeom prst="rect">
              <a:avLst/>
            </a:prstGeom>
          </p:spPr>
        </p:pic>
        <p:pic>
          <p:nvPicPr>
            <p:cNvPr id="28" name="Image 27"/>
            <p:cNvPicPr>
              <a:picLocks noChangeAspect="1"/>
            </p:cNvPicPr>
            <p:nvPr/>
          </p:nvPicPr>
          <p:blipFill rotWithShape="1">
            <a:blip r:embed="rId10">
              <a:clrChange>
                <a:clrFrom>
                  <a:srgbClr val="FFFFFF"/>
                </a:clrFrom>
                <a:clrTo>
                  <a:srgbClr val="FFFFFF">
                    <a:alpha val="0"/>
                  </a:srgbClr>
                </a:clrTo>
              </a:clrChange>
            </a:blip>
            <a:srcRect r="63652"/>
            <a:stretch/>
          </p:blipFill>
          <p:spPr>
            <a:xfrm>
              <a:off x="5678967" y="4170564"/>
              <a:ext cx="1244303" cy="794145"/>
            </a:xfrm>
            <a:prstGeom prst="rect">
              <a:avLst/>
            </a:prstGeom>
          </p:spPr>
        </p:pic>
        <p:pic>
          <p:nvPicPr>
            <p:cNvPr id="83" name="Image 82"/>
            <p:cNvPicPr>
              <a:picLocks noChangeAspect="1"/>
            </p:cNvPicPr>
            <p:nvPr/>
          </p:nvPicPr>
          <p:blipFill rotWithShape="1">
            <a:blip r:embed="rId10">
              <a:clrChange>
                <a:clrFrom>
                  <a:srgbClr val="FFFFFF"/>
                </a:clrFrom>
                <a:clrTo>
                  <a:srgbClr val="FFFFFF">
                    <a:alpha val="0"/>
                  </a:srgbClr>
                </a:clrTo>
              </a:clrChange>
            </a:blip>
            <a:srcRect l="70801"/>
            <a:stretch/>
          </p:blipFill>
          <p:spPr>
            <a:xfrm>
              <a:off x="6989856" y="4144301"/>
              <a:ext cx="1007161" cy="800175"/>
            </a:xfrm>
            <a:prstGeom prst="rect">
              <a:avLst/>
            </a:prstGeom>
          </p:spPr>
        </p:pic>
      </p:grpSp>
      <p:pic>
        <p:nvPicPr>
          <p:cNvPr id="85" name="Image 84"/>
          <p:cNvPicPr>
            <a:picLocks noChangeAspect="1"/>
          </p:cNvPicPr>
          <p:nvPr/>
        </p:nvPicPr>
        <p:blipFill rotWithShape="1">
          <a:blip r:embed="rId6">
            <a:clrChange>
              <a:clrFrom>
                <a:srgbClr val="FFFFFF"/>
              </a:clrFrom>
              <a:clrTo>
                <a:srgbClr val="FFFFFF">
                  <a:alpha val="0"/>
                </a:srgbClr>
              </a:clrTo>
            </a:clrChange>
          </a:blip>
          <a:srcRect l="91216"/>
          <a:stretch/>
        </p:blipFill>
        <p:spPr>
          <a:xfrm>
            <a:off x="1410347" y="3933625"/>
            <a:ext cx="238711" cy="350011"/>
          </a:xfrm>
          <a:prstGeom prst="rect">
            <a:avLst/>
          </a:prstGeom>
        </p:spPr>
      </p:pic>
    </p:spTree>
    <p:extLst>
      <p:ext uri="{BB962C8B-B14F-4D97-AF65-F5344CB8AC3E}">
        <p14:creationId xmlns:p14="http://schemas.microsoft.com/office/powerpoint/2010/main" val="18013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The numerical scheme: hybrid discontinuous Galerkin (HDG)</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24</a:t>
            </a:fld>
            <a:endParaRPr lang="fr-FR"/>
          </a:p>
        </p:txBody>
      </p:sp>
      <p:sp>
        <p:nvSpPr>
          <p:cNvPr id="9" name="ZoneTexte 8"/>
          <p:cNvSpPr txBox="1"/>
          <p:nvPr/>
        </p:nvSpPr>
        <p:spPr bwMode="auto">
          <a:xfrm>
            <a:off x="533874" y="854357"/>
            <a:ext cx="21674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Multiplication by test functions and integration in each element</a:t>
            </a:r>
          </a:p>
        </p:txBody>
      </p:sp>
      <mc:AlternateContent xmlns:mc="http://schemas.openxmlformats.org/markup-compatibility/2006" xmlns:a14="http://schemas.microsoft.com/office/drawing/2010/main">
        <mc:Choice Requires="a14">
          <p:sp>
            <p:nvSpPr>
              <p:cNvPr id="10" name="ZoneTexte 9"/>
              <p:cNvSpPr txBox="1"/>
              <p:nvPr/>
            </p:nvSpPr>
            <p:spPr>
              <a:xfrm>
                <a:off x="2413556" y="1348712"/>
                <a:ext cx="1442370" cy="461665"/>
              </a:xfrm>
              <a:prstGeom prst="rect">
                <a:avLst/>
              </a:prstGeom>
              <a:solidFill>
                <a:schemeClr val="bg1"/>
              </a:solidFill>
            </p:spPr>
            <p:txBody>
              <a:bodyPr wrap="square" rtlCol="0">
                <a:spAutoFit/>
              </a:bodyPr>
              <a:lstStyle/>
              <a:p>
                <a:pPr/>
                <a14:m>
                  <m:oMathPara xmlns:m="http://schemas.openxmlformats.org/officeDocument/2006/math">
                    <m:oMathParaPr>
                      <m:jc m:val="left"/>
                    </m:oMathParaPr>
                    <m:oMath xmlns:m="http://schemas.openxmlformats.org/officeDocument/2006/math">
                      <m:r>
                        <a:rPr lang="es-ES_tradnl" sz="2400" i="1">
                          <a:solidFill>
                            <a:srgbClr val="FF0000"/>
                          </a:solidFill>
                          <a:latin typeface="Cambria Math"/>
                          <a:ea typeface="Cambria Math"/>
                        </a:rPr>
                        <m:t>𝜔</m:t>
                      </m:r>
                      <m:r>
                        <a:rPr lang="es-ES_tradnl" sz="2400" b="0" i="0" smtClean="0">
                          <a:solidFill>
                            <a:srgbClr val="FF0000"/>
                          </a:solidFill>
                          <a:latin typeface="Cambria Math"/>
                          <a:ea typeface="Cambria Math"/>
                        </a:rPr>
                        <m:t> </m:t>
                      </m:r>
                    </m:oMath>
                  </m:oMathPara>
                </a14:m>
                <a:endParaRPr lang="es-ES_tradnl" sz="2400" b="0" i="0" dirty="0" smtClean="0">
                  <a:solidFill>
                    <a:srgbClr val="FF0000"/>
                  </a:solidFill>
                  <a:latin typeface="Cambria Math"/>
                  <a:ea typeface="Cambria Math"/>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2413556" y="1348712"/>
                <a:ext cx="1442370" cy="46166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300836" y="1810377"/>
                <a:ext cx="1442370" cy="461665"/>
              </a:xfrm>
              <a:prstGeom prst="rect">
                <a:avLst/>
              </a:prstGeom>
              <a:solidFill>
                <a:schemeClr val="bg1"/>
              </a:solidFill>
            </p:spPr>
            <p:txBody>
              <a:bodyPr wrap="square" rtlCol="0">
                <a:spAutoFit/>
              </a:bodyPr>
              <a:lstStyle/>
              <a:p>
                <a:pPr/>
                <a14:m>
                  <m:oMathPara xmlns:m="http://schemas.openxmlformats.org/officeDocument/2006/math">
                    <m:oMathParaPr>
                      <m:jc m:val="left"/>
                    </m:oMathParaPr>
                    <m:oMath xmlns:m="http://schemas.openxmlformats.org/officeDocument/2006/math">
                      <m:r>
                        <a:rPr lang="es-ES_tradnl" sz="2400" b="0" i="1" smtClean="0">
                          <a:solidFill>
                            <a:srgbClr val="FF0000"/>
                          </a:solidFill>
                          <a:latin typeface="Cambria Math" panose="02040503050406030204" pitchFamily="18" charset="0"/>
                          <a:ea typeface="Cambria Math"/>
                        </a:rPr>
                        <m:t>·</m:t>
                      </m:r>
                      <m:r>
                        <a:rPr lang="es-ES_tradnl" sz="2400" b="1" i="1" smtClean="0">
                          <a:solidFill>
                            <a:srgbClr val="FF0000"/>
                          </a:solidFill>
                          <a:latin typeface="Cambria Math" panose="02040503050406030204" pitchFamily="18" charset="0"/>
                          <a:ea typeface="Cambria Math"/>
                        </a:rPr>
                        <m:t>𝑾</m:t>
                      </m:r>
                      <m:r>
                        <a:rPr lang="es-ES_tradnl" sz="2400" b="1" i="0" smtClean="0">
                          <a:solidFill>
                            <a:srgbClr val="FF0000"/>
                          </a:solidFill>
                          <a:latin typeface="Cambria Math"/>
                          <a:ea typeface="Cambria Math"/>
                        </a:rPr>
                        <m:t> </m:t>
                      </m:r>
                    </m:oMath>
                  </m:oMathPara>
                </a14:m>
                <a:endParaRPr lang="es-ES_tradnl" sz="2400" b="1" i="0" dirty="0" smtClean="0">
                  <a:solidFill>
                    <a:srgbClr val="FF0000"/>
                  </a:solidFill>
                  <a:latin typeface="Cambria Math"/>
                  <a:ea typeface="Cambria Math"/>
                </a:endParaRPr>
              </a:p>
            </p:txBody>
          </p:sp>
        </mc:Choice>
        <mc:Fallback xmlns="">
          <p:sp>
            <p:nvSpPr>
              <p:cNvPr id="11" name="ZoneTexte 10"/>
              <p:cNvSpPr txBox="1">
                <a:spLocks noRot="1" noChangeAspect="1" noMove="1" noResize="1" noEditPoints="1" noAdjustHandles="1" noChangeArrowheads="1" noChangeShapeType="1" noTextEdit="1"/>
              </p:cNvSpPr>
              <p:nvPr/>
            </p:nvSpPr>
            <p:spPr>
              <a:xfrm>
                <a:off x="2300836" y="1810377"/>
                <a:ext cx="1442370" cy="461665"/>
              </a:xfrm>
              <a:prstGeom prst="rect">
                <a:avLst/>
              </a:prstGeom>
              <a:blipFill rotWithShape="0">
                <a:blip r:embed="rId4"/>
                <a:stretch>
                  <a:fillRect/>
                </a:stretch>
              </a:blipFill>
            </p:spPr>
            <p:txBody>
              <a:bodyPr/>
              <a:lstStyle/>
              <a:p>
                <a:r>
                  <a:rPr lang="en-US">
                    <a:noFill/>
                  </a:rPr>
                  <a:t> </a:t>
                </a:r>
              </a:p>
            </p:txBody>
          </p:sp>
        </mc:Fallback>
      </mc:AlternateContent>
      <p:pic>
        <p:nvPicPr>
          <p:cNvPr id="12" name="Image 11"/>
          <p:cNvPicPr>
            <a:picLocks noChangeAspect="1"/>
          </p:cNvPicPr>
          <p:nvPr/>
        </p:nvPicPr>
        <p:blipFill rotWithShape="1">
          <a:blip r:embed="rId5">
            <a:clrChange>
              <a:clrFrom>
                <a:srgbClr val="FFFFFF"/>
              </a:clrFrom>
              <a:clrTo>
                <a:srgbClr val="FFFFFF">
                  <a:alpha val="0"/>
                </a:srgbClr>
              </a:clrTo>
            </a:clrChange>
          </a:blip>
          <a:srcRect r="3701"/>
          <a:stretch/>
        </p:blipFill>
        <p:spPr>
          <a:xfrm>
            <a:off x="727467" y="1387008"/>
            <a:ext cx="1517009" cy="885034"/>
          </a:xfrm>
          <a:prstGeom prst="rect">
            <a:avLst/>
          </a:prstGeom>
        </p:spPr>
      </p:pic>
      <p:grpSp>
        <p:nvGrpSpPr>
          <p:cNvPr id="20" name="Groupe 19"/>
          <p:cNvGrpSpPr/>
          <p:nvPr/>
        </p:nvGrpSpPr>
        <p:grpSpPr>
          <a:xfrm>
            <a:off x="3134741" y="837790"/>
            <a:ext cx="5921843" cy="1588320"/>
            <a:chOff x="3134741" y="837790"/>
            <a:chExt cx="5921843" cy="1588320"/>
          </a:xfrm>
        </p:grpSpPr>
        <p:sp>
          <p:nvSpPr>
            <p:cNvPr id="13" name="Flèche droite 12"/>
            <p:cNvSpPr/>
            <p:nvPr/>
          </p:nvSpPr>
          <p:spPr>
            <a:xfrm>
              <a:off x="3134741" y="1648866"/>
              <a:ext cx="608465" cy="3230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e 1"/>
            <p:cNvGrpSpPr/>
            <p:nvPr/>
          </p:nvGrpSpPr>
          <p:grpSpPr>
            <a:xfrm>
              <a:off x="3134741" y="837790"/>
              <a:ext cx="5921843" cy="1588320"/>
              <a:chOff x="3134741" y="837790"/>
              <a:chExt cx="5921843" cy="1588320"/>
            </a:xfrm>
          </p:grpSpPr>
          <p:pic>
            <p:nvPicPr>
              <p:cNvPr id="46" name="Image 45"/>
              <p:cNvPicPr>
                <a:picLocks noChangeAspect="1"/>
              </p:cNvPicPr>
              <p:nvPr/>
            </p:nvPicPr>
            <p:blipFill>
              <a:blip r:embed="rId6"/>
              <a:stretch>
                <a:fillRect/>
              </a:stretch>
            </p:blipFill>
            <p:spPr>
              <a:xfrm>
                <a:off x="4111949" y="1227255"/>
                <a:ext cx="4722949" cy="1078230"/>
              </a:xfrm>
              <a:prstGeom prst="rect">
                <a:avLst/>
              </a:prstGeom>
            </p:spPr>
          </p:pic>
          <p:sp>
            <p:nvSpPr>
              <p:cNvPr id="14" name="Rectangle 13"/>
              <p:cNvSpPr/>
              <p:nvPr/>
            </p:nvSpPr>
            <p:spPr>
              <a:xfrm>
                <a:off x="3912286" y="1170856"/>
                <a:ext cx="5098979" cy="1255254"/>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ZoneTexte 14"/>
              <p:cNvSpPr txBox="1"/>
              <p:nvPr/>
            </p:nvSpPr>
            <p:spPr bwMode="auto">
              <a:xfrm>
                <a:off x="5243526" y="961901"/>
                <a:ext cx="216746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Weak</a:t>
                </a:r>
                <a:r>
                  <a:rPr lang="en-US" sz="1000" b="1" dirty="0" smtClean="0">
                    <a:solidFill>
                      <a:srgbClr val="FF0000"/>
                    </a:solidFill>
                    <a:latin typeface="Verdana" charset="0"/>
                    <a:cs typeface="Arial" charset="0"/>
                  </a:rPr>
                  <a:t> form in each element</a:t>
                </a:r>
                <a:endParaRPr lang="en-US" sz="1000" b="1" baseline="0" dirty="0" smtClean="0">
                  <a:solidFill>
                    <a:srgbClr val="FF0000"/>
                  </a:solidFill>
                  <a:latin typeface="Verdana" charset="0"/>
                  <a:cs typeface="Arial" charset="0"/>
                </a:endParaRPr>
              </a:p>
            </p:txBody>
          </p:sp>
          <p:sp>
            <p:nvSpPr>
              <p:cNvPr id="16" name="Ellipse 15"/>
              <p:cNvSpPr/>
              <p:nvPr/>
            </p:nvSpPr>
            <p:spPr>
              <a:xfrm>
                <a:off x="6540910" y="1387008"/>
                <a:ext cx="228600" cy="26185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Ellipse 16"/>
              <p:cNvSpPr/>
              <p:nvPr/>
            </p:nvSpPr>
            <p:spPr>
              <a:xfrm>
                <a:off x="7851058" y="1910280"/>
                <a:ext cx="228600" cy="26185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Connecteur droit avec flèche 29"/>
              <p:cNvCxnSpPr/>
              <p:nvPr/>
            </p:nvCxnSpPr>
            <p:spPr>
              <a:xfrm>
                <a:off x="4213860" y="1038845"/>
                <a:ext cx="251460" cy="309867"/>
              </a:xfrm>
              <a:prstGeom prst="straightConnector1">
                <a:avLst/>
              </a:prstGeom>
              <a:ln w="63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bwMode="auto">
              <a:xfrm>
                <a:off x="3134741" y="865967"/>
                <a:ext cx="201497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rtlCol="0" anchor="ctr">
                <a:spAutoFit/>
              </a:bodyPr>
              <a:lstStyle/>
              <a:p>
                <a:r>
                  <a:rPr lang="en-US" sz="1000" baseline="0" dirty="0" smtClean="0">
                    <a:solidFill>
                      <a:srgbClr val="00B050"/>
                    </a:solidFill>
                    <a:latin typeface="Verdana" charset="0"/>
                    <a:cs typeface="Arial" charset="0"/>
                  </a:rPr>
                  <a:t>Integral in the element volume</a:t>
                </a:r>
              </a:p>
            </p:txBody>
          </p:sp>
          <p:sp>
            <p:nvSpPr>
              <p:cNvPr id="33" name="ZoneTexte 32"/>
              <p:cNvSpPr txBox="1"/>
              <p:nvPr/>
            </p:nvSpPr>
            <p:spPr bwMode="auto">
              <a:xfrm>
                <a:off x="7457306" y="837790"/>
                <a:ext cx="15992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00B050"/>
                    </a:solidFill>
                    <a:latin typeface="Verdana" charset="0"/>
                    <a:cs typeface="Arial" charset="0"/>
                  </a:rPr>
                  <a:t>Integral in the element border</a:t>
                </a:r>
              </a:p>
            </p:txBody>
          </p:sp>
          <p:cxnSp>
            <p:nvCxnSpPr>
              <p:cNvPr id="34" name="Connecteur droit avec flèche 33"/>
              <p:cNvCxnSpPr/>
              <p:nvPr/>
            </p:nvCxnSpPr>
            <p:spPr>
              <a:xfrm flipH="1">
                <a:off x="7178040" y="1131271"/>
                <a:ext cx="389276" cy="324587"/>
              </a:xfrm>
              <a:prstGeom prst="straightConnector1">
                <a:avLst/>
              </a:prstGeom>
              <a:ln w="635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8" name="Groupe 17"/>
          <p:cNvGrpSpPr/>
          <p:nvPr/>
        </p:nvGrpSpPr>
        <p:grpSpPr>
          <a:xfrm>
            <a:off x="7635240" y="2476500"/>
            <a:ext cx="1233601" cy="2173307"/>
            <a:chOff x="7635240" y="2476500"/>
            <a:chExt cx="1233601" cy="2173307"/>
          </a:xfrm>
        </p:grpSpPr>
        <p:sp>
          <p:nvSpPr>
            <p:cNvPr id="41" name="Forme libre 40"/>
            <p:cNvSpPr/>
            <p:nvPr/>
          </p:nvSpPr>
          <p:spPr>
            <a:xfrm>
              <a:off x="7635240" y="2476500"/>
              <a:ext cx="1233601" cy="2164080"/>
            </a:xfrm>
            <a:custGeom>
              <a:avLst/>
              <a:gdLst>
                <a:gd name="connsiteX0" fmla="*/ 0 w 1233601"/>
                <a:gd name="connsiteY0" fmla="*/ 2164080 h 2164080"/>
                <a:gd name="connsiteX1" fmla="*/ 358140 w 1233601"/>
                <a:gd name="connsiteY1" fmla="*/ 2065020 h 2164080"/>
                <a:gd name="connsiteX2" fmla="*/ 769620 w 1233601"/>
                <a:gd name="connsiteY2" fmla="*/ 1859280 h 2164080"/>
                <a:gd name="connsiteX3" fmla="*/ 967740 w 1233601"/>
                <a:gd name="connsiteY3" fmla="*/ 1607820 h 2164080"/>
                <a:gd name="connsiteX4" fmla="*/ 1158240 w 1233601"/>
                <a:gd name="connsiteY4" fmla="*/ 1242060 h 2164080"/>
                <a:gd name="connsiteX5" fmla="*/ 1219200 w 1233601"/>
                <a:gd name="connsiteY5" fmla="*/ 762000 h 2164080"/>
                <a:gd name="connsiteX6" fmla="*/ 1226820 w 1233601"/>
                <a:gd name="connsiteY6" fmla="*/ 396240 h 2164080"/>
                <a:gd name="connsiteX7" fmla="*/ 1135380 w 1233601"/>
                <a:gd name="connsiteY7" fmla="*/ 0 h 2164080"/>
                <a:gd name="connsiteX8" fmla="*/ 1135380 w 1233601"/>
                <a:gd name="connsiteY8" fmla="*/ 0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601" h="2164080">
                  <a:moveTo>
                    <a:pt x="0" y="2164080"/>
                  </a:moveTo>
                  <a:cubicBezTo>
                    <a:pt x="114935" y="2139950"/>
                    <a:pt x="229870" y="2115820"/>
                    <a:pt x="358140" y="2065020"/>
                  </a:cubicBezTo>
                  <a:cubicBezTo>
                    <a:pt x="486410" y="2014220"/>
                    <a:pt x="668020" y="1935480"/>
                    <a:pt x="769620" y="1859280"/>
                  </a:cubicBezTo>
                  <a:cubicBezTo>
                    <a:pt x="871220" y="1783080"/>
                    <a:pt x="902970" y="1710690"/>
                    <a:pt x="967740" y="1607820"/>
                  </a:cubicBezTo>
                  <a:cubicBezTo>
                    <a:pt x="1032510" y="1504950"/>
                    <a:pt x="1116330" y="1383030"/>
                    <a:pt x="1158240" y="1242060"/>
                  </a:cubicBezTo>
                  <a:cubicBezTo>
                    <a:pt x="1200150" y="1101090"/>
                    <a:pt x="1207770" y="902970"/>
                    <a:pt x="1219200" y="762000"/>
                  </a:cubicBezTo>
                  <a:cubicBezTo>
                    <a:pt x="1230630" y="621030"/>
                    <a:pt x="1240790" y="523240"/>
                    <a:pt x="1226820" y="396240"/>
                  </a:cubicBezTo>
                  <a:cubicBezTo>
                    <a:pt x="1212850" y="269240"/>
                    <a:pt x="1135380" y="0"/>
                    <a:pt x="1135380" y="0"/>
                  </a:cubicBezTo>
                  <a:lnTo>
                    <a:pt x="1135380" y="0"/>
                  </a:lnTo>
                </a:path>
              </a:pathLst>
            </a:custGeom>
            <a:noFill/>
            <a:ln w="12700">
              <a:solidFill>
                <a:srgbClr val="FF000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ZoneTexte 41"/>
            <p:cNvSpPr txBox="1"/>
            <p:nvPr/>
          </p:nvSpPr>
          <p:spPr bwMode="auto">
            <a:xfrm>
              <a:off x="8061221" y="4495919"/>
              <a:ext cx="73040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substitute</a:t>
              </a:r>
            </a:p>
          </p:txBody>
        </p:sp>
      </p:grpSp>
      <p:grpSp>
        <p:nvGrpSpPr>
          <p:cNvPr id="7" name="Groupe 6"/>
          <p:cNvGrpSpPr/>
          <p:nvPr/>
        </p:nvGrpSpPr>
        <p:grpSpPr>
          <a:xfrm>
            <a:off x="5036962" y="2642607"/>
            <a:ext cx="3635191" cy="979592"/>
            <a:chOff x="5036962" y="2642607"/>
            <a:chExt cx="3635191" cy="979592"/>
          </a:xfrm>
        </p:grpSpPr>
        <p:sp>
          <p:nvSpPr>
            <p:cNvPr id="26" name="ZoneTexte 25"/>
            <p:cNvSpPr txBox="1"/>
            <p:nvPr/>
          </p:nvSpPr>
          <p:spPr bwMode="auto">
            <a:xfrm>
              <a:off x="5331643" y="2642607"/>
              <a:ext cx="334051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FF0000"/>
                  </a:solidFill>
                  <a:latin typeface="Verdana" charset="0"/>
                  <a:cs typeface="Arial" charset="0"/>
                </a:rPr>
                <a:t>Typically in “classic” DG schemes (LDG,CDG,IP..)</a:t>
              </a:r>
            </a:p>
          </p:txBody>
        </p:sp>
        <p:pic>
          <p:nvPicPr>
            <p:cNvPr id="44" name="Image 43"/>
            <p:cNvPicPr>
              <a:picLocks noChangeAspect="1"/>
            </p:cNvPicPr>
            <p:nvPr/>
          </p:nvPicPr>
          <p:blipFill>
            <a:blip r:embed="rId7"/>
            <a:stretch>
              <a:fillRect/>
            </a:stretch>
          </p:blipFill>
          <p:spPr>
            <a:xfrm>
              <a:off x="5036962" y="2890506"/>
              <a:ext cx="3621051" cy="731693"/>
            </a:xfrm>
            <a:prstGeom prst="rect">
              <a:avLst/>
            </a:prstGeom>
          </p:spPr>
        </p:pic>
      </p:grpSp>
      <p:grpSp>
        <p:nvGrpSpPr>
          <p:cNvPr id="23" name="Groupe 22"/>
          <p:cNvGrpSpPr/>
          <p:nvPr/>
        </p:nvGrpSpPr>
        <p:grpSpPr>
          <a:xfrm>
            <a:off x="472441" y="3781332"/>
            <a:ext cx="7218446" cy="1013009"/>
            <a:chOff x="472441" y="3781332"/>
            <a:chExt cx="7218446" cy="1013009"/>
          </a:xfrm>
        </p:grpSpPr>
        <p:pic>
          <p:nvPicPr>
            <p:cNvPr id="39" name="Image 38"/>
            <p:cNvPicPr>
              <a:picLocks noChangeAspect="1"/>
            </p:cNvPicPr>
            <p:nvPr/>
          </p:nvPicPr>
          <p:blipFill rotWithShape="1">
            <a:blip r:embed="rId8">
              <a:clrChange>
                <a:clrFrom>
                  <a:srgbClr val="FFFFFF"/>
                </a:clrFrom>
                <a:clrTo>
                  <a:srgbClr val="FFFFFF">
                    <a:alpha val="0"/>
                  </a:srgbClr>
                </a:clrTo>
              </a:clrChange>
            </a:blip>
            <a:srcRect t="48309" r="91998"/>
            <a:stretch/>
          </p:blipFill>
          <p:spPr>
            <a:xfrm>
              <a:off x="958283" y="4424090"/>
              <a:ext cx="298613" cy="370251"/>
            </a:xfrm>
            <a:prstGeom prst="rect">
              <a:avLst/>
            </a:prstGeom>
          </p:spPr>
        </p:pic>
        <p:grpSp>
          <p:nvGrpSpPr>
            <p:cNvPr id="8" name="Groupe 7"/>
            <p:cNvGrpSpPr/>
            <p:nvPr/>
          </p:nvGrpSpPr>
          <p:grpSpPr>
            <a:xfrm>
              <a:off x="472441" y="3781332"/>
              <a:ext cx="7218446" cy="980821"/>
              <a:chOff x="472441" y="3781332"/>
              <a:chExt cx="7218446" cy="980821"/>
            </a:xfrm>
          </p:grpSpPr>
          <p:sp>
            <p:nvSpPr>
              <p:cNvPr id="36" name="ZoneTexte 35"/>
              <p:cNvSpPr txBox="1"/>
              <p:nvPr/>
            </p:nvSpPr>
            <p:spPr bwMode="auto">
              <a:xfrm>
                <a:off x="585024" y="3781332"/>
                <a:ext cx="474661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b="1" baseline="0" dirty="0" smtClean="0">
                    <a:latin typeface="Verdana" charset="0"/>
                    <a:cs typeface="Arial" charset="0"/>
                  </a:rPr>
                  <a:t>HDG choice</a:t>
                </a:r>
                <a:r>
                  <a:rPr lang="en-US" b="1" dirty="0" smtClean="0">
                    <a:latin typeface="Verdana" charset="0"/>
                    <a:cs typeface="Arial" charset="0"/>
                  </a:rPr>
                  <a:t> of the numerical traces: </a:t>
                </a:r>
                <a:endParaRPr lang="en-US" b="1" baseline="0" dirty="0" smtClean="0">
                  <a:latin typeface="Verdana" charset="0"/>
                  <a:cs typeface="Arial" charset="0"/>
                </a:endParaRPr>
              </a:p>
            </p:txBody>
          </p:sp>
          <p:sp>
            <p:nvSpPr>
              <p:cNvPr id="38" name="ZoneTexte 37"/>
              <p:cNvSpPr txBox="1"/>
              <p:nvPr/>
            </p:nvSpPr>
            <p:spPr bwMode="auto">
              <a:xfrm>
                <a:off x="472441" y="4526586"/>
                <a:ext cx="446932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1" baseline="0" dirty="0" smtClean="0">
                    <a:latin typeface="Verdana" charset="0"/>
                    <a:cs typeface="Arial" charset="0"/>
                  </a:rPr>
                  <a:t>Declare      as</a:t>
                </a:r>
                <a:r>
                  <a:rPr lang="en-US" sz="1000" b="1" dirty="0" smtClean="0">
                    <a:latin typeface="Verdana" charset="0"/>
                    <a:cs typeface="Arial" charset="0"/>
                  </a:rPr>
                  <a:t> a new unknown of the problem and set</a:t>
                </a:r>
                <a:r>
                  <a:rPr lang="en-US" sz="1000" b="1" baseline="0" dirty="0" smtClean="0">
                    <a:latin typeface="Verdana" charset="0"/>
                    <a:cs typeface="Arial" charset="0"/>
                  </a:rPr>
                  <a:t> </a:t>
                </a:r>
              </a:p>
            </p:txBody>
          </p:sp>
          <p:pic>
            <p:nvPicPr>
              <p:cNvPr id="47" name="Image 46"/>
              <p:cNvPicPr>
                <a:picLocks noChangeAspect="1"/>
              </p:cNvPicPr>
              <p:nvPr/>
            </p:nvPicPr>
            <p:blipFill>
              <a:blip r:embed="rId9">
                <a:clrChange>
                  <a:clrFrom>
                    <a:srgbClr val="FFFFFF"/>
                  </a:clrFrom>
                  <a:clrTo>
                    <a:srgbClr val="FFFFFF">
                      <a:alpha val="0"/>
                    </a:srgbClr>
                  </a:clrTo>
                </a:clrChange>
              </a:blip>
              <a:stretch>
                <a:fillRect/>
              </a:stretch>
            </p:blipFill>
            <p:spPr>
              <a:xfrm>
                <a:off x="4339590" y="4383573"/>
                <a:ext cx="3351297" cy="378580"/>
              </a:xfrm>
              <a:prstGeom prst="rect">
                <a:avLst/>
              </a:prstGeom>
            </p:spPr>
          </p:pic>
        </p:grpSp>
      </p:grpSp>
      <p:grpSp>
        <p:nvGrpSpPr>
          <p:cNvPr id="6" name="Groupe 5"/>
          <p:cNvGrpSpPr/>
          <p:nvPr/>
        </p:nvGrpSpPr>
        <p:grpSpPr>
          <a:xfrm>
            <a:off x="727467" y="1648866"/>
            <a:ext cx="7237891" cy="2315040"/>
            <a:chOff x="727467" y="1648866"/>
            <a:chExt cx="7237891" cy="2315040"/>
          </a:xfrm>
        </p:grpSpPr>
        <p:sp>
          <p:nvSpPr>
            <p:cNvPr id="22" name="ZoneTexte 21"/>
            <p:cNvSpPr txBox="1"/>
            <p:nvPr/>
          </p:nvSpPr>
          <p:spPr>
            <a:xfrm>
              <a:off x="727467" y="2671244"/>
              <a:ext cx="3816424" cy="1292662"/>
            </a:xfrm>
            <a:prstGeom prst="rect">
              <a:avLst/>
            </a:prstGeom>
            <a:noFill/>
          </p:spPr>
          <p:txBody>
            <a:bodyPr wrap="square" rtlCol="0">
              <a:spAutoFit/>
            </a:bodyPr>
            <a:lstStyle/>
            <a:p>
              <a:r>
                <a:rPr lang="en-US" dirty="0" smtClean="0">
                  <a:solidFill>
                    <a:srgbClr val="FF0000"/>
                  </a:solidFill>
                </a:rPr>
                <a:t>numerical traces:</a:t>
              </a:r>
            </a:p>
            <a:p>
              <a:pPr marL="285750" indent="-285750">
                <a:buFont typeface="Arial" panose="020B0604020202020204" pitchFamily="34" charset="0"/>
                <a:buChar char="•"/>
              </a:pPr>
              <a:r>
                <a:rPr lang="en-US" sz="1400" dirty="0" smtClean="0">
                  <a:solidFill>
                    <a:srgbClr val="FF0000"/>
                  </a:solidFill>
                </a:rPr>
                <a:t>defined on the edges of the mesh</a:t>
              </a:r>
            </a:p>
            <a:p>
              <a:pPr marL="285750" indent="-285750">
                <a:buFont typeface="Arial" panose="020B0604020202020204" pitchFamily="34" charset="0"/>
                <a:buChar char="•"/>
              </a:pPr>
              <a:r>
                <a:rPr lang="en-US" sz="1400" dirty="0" smtClean="0">
                  <a:solidFill>
                    <a:srgbClr val="FF0000"/>
                  </a:solidFill>
                </a:rPr>
                <a:t>allow to establish continuity in weak form between the elements </a:t>
              </a:r>
            </a:p>
            <a:p>
              <a:endParaRPr lang="en-US" dirty="0">
                <a:solidFill>
                  <a:srgbClr val="FF0000"/>
                </a:solidFill>
              </a:endParaRPr>
            </a:p>
          </p:txBody>
        </p:sp>
        <p:cxnSp>
          <p:nvCxnSpPr>
            <p:cNvPr id="19" name="Connecteur droit avec flèche 18"/>
            <p:cNvCxnSpPr>
              <a:endCxn id="16" idx="4"/>
            </p:cNvCxnSpPr>
            <p:nvPr/>
          </p:nvCxnSpPr>
          <p:spPr>
            <a:xfrm flipV="1">
              <a:off x="2760244" y="1648866"/>
              <a:ext cx="3894966" cy="1166083"/>
            </a:xfrm>
            <a:prstGeom prst="straightConnector1">
              <a:avLst/>
            </a:prstGeom>
            <a:ln w="95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a:endCxn id="17" idx="4"/>
            </p:cNvCxnSpPr>
            <p:nvPr/>
          </p:nvCxnSpPr>
          <p:spPr>
            <a:xfrm flipV="1">
              <a:off x="2760244" y="2172138"/>
              <a:ext cx="5205114" cy="679387"/>
            </a:xfrm>
            <a:prstGeom prst="straightConnector1">
              <a:avLst/>
            </a:prstGeom>
            <a:ln w="9525">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228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3"/>
          <a:stretch>
            <a:fillRect/>
          </a:stretch>
        </p:blipFill>
        <p:spPr>
          <a:xfrm>
            <a:off x="3491483" y="1164251"/>
            <a:ext cx="5270698" cy="1003732"/>
          </a:xfrm>
          <a:prstGeom prst="rect">
            <a:avLst/>
          </a:prstGeom>
        </p:spPr>
      </p:pic>
      <p:sp>
        <p:nvSpPr>
          <p:cNvPr id="3" name="Titre 2"/>
          <p:cNvSpPr>
            <a:spLocks noGrp="1"/>
          </p:cNvSpPr>
          <p:nvPr>
            <p:ph type="title"/>
          </p:nvPr>
        </p:nvSpPr>
        <p:spPr>
          <a:xfrm>
            <a:off x="573208" y="492029"/>
            <a:ext cx="8229600" cy="482203"/>
          </a:xfrm>
        </p:spPr>
        <p:txBody>
          <a:bodyPr/>
          <a:lstStyle/>
          <a:p>
            <a:r>
              <a:rPr lang="en-US" sz="2000" dirty="0" smtClean="0"/>
              <a:t>The numerical scheme: hybrid discontinuous Galerkin (HDG)</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25</a:t>
            </a:fld>
            <a:endParaRPr lang="fr-FR"/>
          </a:p>
        </p:txBody>
      </p:sp>
      <p:sp>
        <p:nvSpPr>
          <p:cNvPr id="46" name="Rectangle 45"/>
          <p:cNvSpPr/>
          <p:nvPr/>
        </p:nvSpPr>
        <p:spPr>
          <a:xfrm>
            <a:off x="3432226" y="1141759"/>
            <a:ext cx="5440177" cy="102119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ZoneTexte 46"/>
          <p:cNvSpPr txBox="1"/>
          <p:nvPr/>
        </p:nvSpPr>
        <p:spPr bwMode="auto">
          <a:xfrm>
            <a:off x="4877766" y="923363"/>
            <a:ext cx="231250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Weak</a:t>
            </a:r>
            <a:r>
              <a:rPr lang="en-US" sz="1000" b="1" dirty="0" smtClean="0">
                <a:solidFill>
                  <a:srgbClr val="FF0000"/>
                </a:solidFill>
                <a:latin typeface="Verdana" charset="0"/>
                <a:cs typeface="Arial" charset="0"/>
              </a:rPr>
              <a:t> form in each element</a:t>
            </a:r>
            <a:endParaRPr lang="en-US" sz="1000" b="1" baseline="0" dirty="0" smtClean="0">
              <a:solidFill>
                <a:srgbClr val="FF0000"/>
              </a:solidFill>
              <a:latin typeface="Verdana" charset="0"/>
              <a:cs typeface="Arial" charset="0"/>
            </a:endParaRPr>
          </a:p>
        </p:txBody>
      </p:sp>
      <p:grpSp>
        <p:nvGrpSpPr>
          <p:cNvPr id="6" name="Groupe 5"/>
          <p:cNvGrpSpPr/>
          <p:nvPr/>
        </p:nvGrpSpPr>
        <p:grpSpPr>
          <a:xfrm>
            <a:off x="172819" y="1135267"/>
            <a:ext cx="2608741" cy="2689973"/>
            <a:chOff x="157319" y="1135267"/>
            <a:chExt cx="2608741" cy="2689973"/>
          </a:xfrm>
        </p:grpSpPr>
        <p:sp>
          <p:nvSpPr>
            <p:cNvPr id="28" name="Rectangle 27"/>
            <p:cNvSpPr/>
            <p:nvPr/>
          </p:nvSpPr>
          <p:spPr>
            <a:xfrm>
              <a:off x="157319" y="1135267"/>
              <a:ext cx="2608741" cy="268997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ZoneTexte 43"/>
            <p:cNvSpPr txBox="1"/>
            <p:nvPr/>
          </p:nvSpPr>
          <p:spPr bwMode="auto">
            <a:xfrm>
              <a:off x="1386479" y="2767346"/>
              <a:ext cx="38941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s-ES_tradnl" sz="1400" b="1" baseline="0" dirty="0" smtClean="0">
                  <a:latin typeface="Verdana" charset="0"/>
                  <a:cs typeface="Arial" charset="0"/>
                </a:rPr>
                <a:t>+</a:t>
              </a:r>
              <a:endParaRPr lang="en-US" sz="1000" b="1" baseline="0" dirty="0" smtClean="0">
                <a:latin typeface="Verdana" charset="0"/>
                <a:cs typeface="Arial" charset="0"/>
              </a:endParaRPr>
            </a:p>
          </p:txBody>
        </p:sp>
        <p:pic>
          <p:nvPicPr>
            <p:cNvPr id="109" name="Image 108"/>
            <p:cNvPicPr>
              <a:picLocks noChangeAspect="1"/>
            </p:cNvPicPr>
            <p:nvPr/>
          </p:nvPicPr>
          <p:blipFill>
            <a:blip r:embed="rId4">
              <a:clrChange>
                <a:clrFrom>
                  <a:srgbClr val="FFFFFF"/>
                </a:clrFrom>
                <a:clrTo>
                  <a:srgbClr val="FFFFFF">
                    <a:alpha val="0"/>
                  </a:srgbClr>
                </a:clrTo>
              </a:clrChange>
            </a:blip>
            <a:stretch>
              <a:fillRect/>
            </a:stretch>
          </p:blipFill>
          <p:spPr>
            <a:xfrm>
              <a:off x="340009" y="1164251"/>
              <a:ext cx="1765623" cy="290347"/>
            </a:xfrm>
            <a:prstGeom prst="rect">
              <a:avLst/>
            </a:prstGeom>
          </p:spPr>
        </p:pic>
        <p:pic>
          <p:nvPicPr>
            <p:cNvPr id="110" name="Image 109"/>
            <p:cNvPicPr>
              <a:picLocks noChangeAspect="1"/>
            </p:cNvPicPr>
            <p:nvPr/>
          </p:nvPicPr>
          <p:blipFill>
            <a:blip r:embed="rId5">
              <a:clrChange>
                <a:clrFrom>
                  <a:srgbClr val="FFFFFF"/>
                </a:clrFrom>
                <a:clrTo>
                  <a:srgbClr val="FFFFFF">
                    <a:alpha val="0"/>
                  </a:srgbClr>
                </a:clrTo>
              </a:clrChange>
            </a:blip>
            <a:stretch>
              <a:fillRect/>
            </a:stretch>
          </p:blipFill>
          <p:spPr>
            <a:xfrm>
              <a:off x="1878965" y="1653468"/>
              <a:ext cx="679910" cy="333017"/>
            </a:xfrm>
            <a:prstGeom prst="rect">
              <a:avLst/>
            </a:prstGeom>
          </p:spPr>
        </p:pic>
        <p:pic>
          <p:nvPicPr>
            <p:cNvPr id="111" name="Image 110"/>
            <p:cNvPicPr>
              <a:picLocks noChangeAspect="1"/>
            </p:cNvPicPr>
            <p:nvPr/>
          </p:nvPicPr>
          <p:blipFill>
            <a:blip r:embed="rId6">
              <a:clrChange>
                <a:clrFrom>
                  <a:srgbClr val="FFFFFF"/>
                </a:clrFrom>
                <a:clrTo>
                  <a:srgbClr val="FFFFFF">
                    <a:alpha val="0"/>
                  </a:srgbClr>
                </a:clrTo>
              </a:clrChange>
            </a:blip>
            <a:stretch>
              <a:fillRect/>
            </a:stretch>
          </p:blipFill>
          <p:spPr>
            <a:xfrm>
              <a:off x="340009" y="1492001"/>
              <a:ext cx="1207532" cy="709903"/>
            </a:xfrm>
            <a:prstGeom prst="rect">
              <a:avLst/>
            </a:prstGeom>
          </p:spPr>
        </p:pic>
        <p:pic>
          <p:nvPicPr>
            <p:cNvPr id="112" name="Image 111"/>
            <p:cNvPicPr>
              <a:picLocks noChangeAspect="1"/>
            </p:cNvPicPr>
            <p:nvPr/>
          </p:nvPicPr>
          <p:blipFill rotWithShape="1">
            <a:blip r:embed="rId7">
              <a:clrChange>
                <a:clrFrom>
                  <a:srgbClr val="FFFFFF"/>
                </a:clrFrom>
                <a:clrTo>
                  <a:srgbClr val="FFFFFF">
                    <a:alpha val="0"/>
                  </a:srgbClr>
                </a:clrTo>
              </a:clrChange>
            </a:blip>
            <a:srcRect r="63652"/>
            <a:stretch/>
          </p:blipFill>
          <p:spPr>
            <a:xfrm>
              <a:off x="214121" y="3009496"/>
              <a:ext cx="1244303" cy="794145"/>
            </a:xfrm>
            <a:prstGeom prst="rect">
              <a:avLst/>
            </a:prstGeom>
          </p:spPr>
        </p:pic>
        <p:pic>
          <p:nvPicPr>
            <p:cNvPr id="113" name="Image 112"/>
            <p:cNvPicPr>
              <a:picLocks noChangeAspect="1"/>
            </p:cNvPicPr>
            <p:nvPr/>
          </p:nvPicPr>
          <p:blipFill rotWithShape="1">
            <a:blip r:embed="rId7">
              <a:clrChange>
                <a:clrFrom>
                  <a:srgbClr val="FFFFFF"/>
                </a:clrFrom>
                <a:clrTo>
                  <a:srgbClr val="FFFFFF">
                    <a:alpha val="0"/>
                  </a:srgbClr>
                </a:clrTo>
              </a:clrChange>
            </a:blip>
            <a:srcRect l="70801"/>
            <a:stretch/>
          </p:blipFill>
          <p:spPr>
            <a:xfrm>
              <a:off x="1525010" y="2983233"/>
              <a:ext cx="1007161" cy="800175"/>
            </a:xfrm>
            <a:prstGeom prst="rect">
              <a:avLst/>
            </a:prstGeom>
          </p:spPr>
        </p:pic>
        <p:pic>
          <p:nvPicPr>
            <p:cNvPr id="114" name="Image 113"/>
            <p:cNvPicPr>
              <a:picLocks noChangeAspect="1"/>
            </p:cNvPicPr>
            <p:nvPr/>
          </p:nvPicPr>
          <p:blipFill>
            <a:blip r:embed="rId8">
              <a:clrChange>
                <a:clrFrom>
                  <a:srgbClr val="FFFFFF"/>
                </a:clrFrom>
                <a:clrTo>
                  <a:srgbClr val="FFFFFF">
                    <a:alpha val="0"/>
                  </a:srgbClr>
                </a:clrTo>
              </a:clrChange>
            </a:blip>
            <a:stretch>
              <a:fillRect/>
            </a:stretch>
          </p:blipFill>
          <p:spPr>
            <a:xfrm>
              <a:off x="443081" y="2325427"/>
              <a:ext cx="1435884" cy="297729"/>
            </a:xfrm>
            <a:prstGeom prst="rect">
              <a:avLst/>
            </a:prstGeom>
          </p:spPr>
        </p:pic>
      </p:grpSp>
      <p:sp>
        <p:nvSpPr>
          <p:cNvPr id="119" name="ZoneTexte 118"/>
          <p:cNvSpPr txBox="1"/>
          <p:nvPr/>
        </p:nvSpPr>
        <p:spPr bwMode="auto">
          <a:xfrm>
            <a:off x="3294086" y="2178492"/>
            <a:ext cx="144839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LOCAL</a:t>
            </a:r>
            <a:r>
              <a:rPr lang="en-US" sz="1000" b="1" dirty="0" smtClean="0">
                <a:solidFill>
                  <a:srgbClr val="FF0000"/>
                </a:solidFill>
                <a:latin typeface="Verdana" charset="0"/>
                <a:cs typeface="Arial" charset="0"/>
              </a:rPr>
              <a:t> PROBLEM</a:t>
            </a:r>
            <a:endParaRPr lang="en-US" sz="1000" b="1" baseline="0" dirty="0" smtClean="0">
              <a:solidFill>
                <a:srgbClr val="FF0000"/>
              </a:solidFill>
              <a:latin typeface="Verdana" charset="0"/>
              <a:cs typeface="Arial" charset="0"/>
            </a:endParaRPr>
          </a:p>
        </p:txBody>
      </p:sp>
      <p:grpSp>
        <p:nvGrpSpPr>
          <p:cNvPr id="10" name="Groupe 9"/>
          <p:cNvGrpSpPr/>
          <p:nvPr/>
        </p:nvGrpSpPr>
        <p:grpSpPr>
          <a:xfrm>
            <a:off x="182922" y="3386147"/>
            <a:ext cx="5466210" cy="394247"/>
            <a:chOff x="182922" y="3386147"/>
            <a:chExt cx="5466210" cy="394247"/>
          </a:xfrm>
        </p:grpSpPr>
        <p:sp>
          <p:nvSpPr>
            <p:cNvPr id="128" name="Ellipse 127"/>
            <p:cNvSpPr/>
            <p:nvPr/>
          </p:nvSpPr>
          <p:spPr>
            <a:xfrm>
              <a:off x="182922" y="3386147"/>
              <a:ext cx="2475246" cy="39424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0" name="Connecteur droit avec flèche 129"/>
            <p:cNvCxnSpPr>
              <a:stCxn id="128" idx="6"/>
            </p:cNvCxnSpPr>
            <p:nvPr/>
          </p:nvCxnSpPr>
          <p:spPr>
            <a:xfrm>
              <a:off x="2658168" y="3583272"/>
              <a:ext cx="635918" cy="12639"/>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1" name="ZoneTexte 130"/>
            <p:cNvSpPr txBox="1"/>
            <p:nvPr/>
          </p:nvSpPr>
          <p:spPr bwMode="auto">
            <a:xfrm>
              <a:off x="3271212" y="3422174"/>
              <a:ext cx="23779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latin typeface="Verdana" charset="0"/>
                  <a:cs typeface="Arial" charset="0"/>
                </a:rPr>
                <a:t>Use this last relation to set up a global problem involving only </a:t>
              </a:r>
              <a:endParaRPr lang="en-US" sz="1000" baseline="0" dirty="0" smtClean="0">
                <a:latin typeface="Verdana" charset="0"/>
                <a:cs typeface="Arial" charset="0"/>
              </a:endParaRPr>
            </a:p>
          </p:txBody>
        </p:sp>
        <p:pic>
          <p:nvPicPr>
            <p:cNvPr id="132" name="Image 131"/>
            <p:cNvPicPr>
              <a:picLocks noChangeAspect="1"/>
            </p:cNvPicPr>
            <p:nvPr/>
          </p:nvPicPr>
          <p:blipFill>
            <a:blip r:embed="rId9">
              <a:clrChange>
                <a:clrFrom>
                  <a:srgbClr val="FFFFFF"/>
                </a:clrFrom>
                <a:clrTo>
                  <a:srgbClr val="FFFFFF">
                    <a:alpha val="0"/>
                  </a:srgbClr>
                </a:clrTo>
              </a:clrChange>
            </a:blip>
            <a:stretch>
              <a:fillRect/>
            </a:stretch>
          </p:blipFill>
          <p:spPr>
            <a:xfrm>
              <a:off x="5161730" y="3557362"/>
              <a:ext cx="192029" cy="195836"/>
            </a:xfrm>
            <a:prstGeom prst="rect">
              <a:avLst/>
            </a:prstGeom>
          </p:spPr>
        </p:pic>
      </p:grpSp>
      <p:grpSp>
        <p:nvGrpSpPr>
          <p:cNvPr id="13" name="Groupe 12"/>
          <p:cNvGrpSpPr/>
          <p:nvPr/>
        </p:nvGrpSpPr>
        <p:grpSpPr>
          <a:xfrm>
            <a:off x="3432225" y="2321229"/>
            <a:ext cx="5218223" cy="954444"/>
            <a:chOff x="3432225" y="2321229"/>
            <a:chExt cx="5218223" cy="954444"/>
          </a:xfrm>
        </p:grpSpPr>
        <p:pic>
          <p:nvPicPr>
            <p:cNvPr id="121" name="Image 120"/>
            <p:cNvPicPr>
              <a:picLocks noChangeAspect="1"/>
            </p:cNvPicPr>
            <p:nvPr/>
          </p:nvPicPr>
          <p:blipFill>
            <a:blip r:embed="rId10">
              <a:clrChange>
                <a:clrFrom>
                  <a:srgbClr val="FFFFFF"/>
                </a:clrFrom>
                <a:clrTo>
                  <a:srgbClr val="FFFFFF">
                    <a:alpha val="0"/>
                  </a:srgbClr>
                </a:clrTo>
              </a:clrChange>
            </a:blip>
            <a:stretch>
              <a:fillRect/>
            </a:stretch>
          </p:blipFill>
          <p:spPr>
            <a:xfrm>
              <a:off x="4668196" y="2559942"/>
              <a:ext cx="148572" cy="167619"/>
            </a:xfrm>
            <a:prstGeom prst="rect">
              <a:avLst/>
            </a:prstGeom>
          </p:spPr>
        </p:pic>
        <p:pic>
          <p:nvPicPr>
            <p:cNvPr id="122" name="Image 121"/>
            <p:cNvPicPr>
              <a:picLocks noChangeAspect="1"/>
            </p:cNvPicPr>
            <p:nvPr/>
          </p:nvPicPr>
          <p:blipFill>
            <a:blip r:embed="rId11">
              <a:clrChange>
                <a:clrFrom>
                  <a:srgbClr val="FFFFFF"/>
                </a:clrFrom>
                <a:clrTo>
                  <a:srgbClr val="FFFFFF">
                    <a:alpha val="0"/>
                  </a:srgbClr>
                </a:clrTo>
              </a:clrChange>
            </a:blip>
            <a:stretch>
              <a:fillRect/>
            </a:stretch>
          </p:blipFill>
          <p:spPr>
            <a:xfrm>
              <a:off x="4140440" y="2569461"/>
              <a:ext cx="152381" cy="194286"/>
            </a:xfrm>
            <a:prstGeom prst="rect">
              <a:avLst/>
            </a:prstGeom>
          </p:spPr>
        </p:pic>
        <p:pic>
          <p:nvPicPr>
            <p:cNvPr id="123" name="Image 122"/>
            <p:cNvPicPr>
              <a:picLocks noChangeAspect="1"/>
            </p:cNvPicPr>
            <p:nvPr/>
          </p:nvPicPr>
          <p:blipFill>
            <a:blip r:embed="rId9">
              <a:clrChange>
                <a:clrFrom>
                  <a:srgbClr val="FFFFFF"/>
                </a:clrFrom>
                <a:clrTo>
                  <a:srgbClr val="FFFFFF">
                    <a:alpha val="0"/>
                  </a:srgbClr>
                </a:clrTo>
              </a:clrChange>
            </a:blip>
            <a:stretch>
              <a:fillRect/>
            </a:stretch>
          </p:blipFill>
          <p:spPr>
            <a:xfrm>
              <a:off x="5955241" y="2537691"/>
              <a:ext cx="194286" cy="209524"/>
            </a:xfrm>
            <a:prstGeom prst="rect">
              <a:avLst/>
            </a:prstGeom>
          </p:spPr>
        </p:pic>
        <p:grpSp>
          <p:nvGrpSpPr>
            <p:cNvPr id="9" name="Groupe 8"/>
            <p:cNvGrpSpPr/>
            <p:nvPr/>
          </p:nvGrpSpPr>
          <p:grpSpPr>
            <a:xfrm>
              <a:off x="3432225" y="2321229"/>
              <a:ext cx="5218223" cy="954444"/>
              <a:chOff x="3432225" y="2321229"/>
              <a:chExt cx="5218223" cy="954444"/>
            </a:xfrm>
          </p:grpSpPr>
          <p:sp>
            <p:nvSpPr>
              <p:cNvPr id="120" name="ZoneTexte 119"/>
              <p:cNvSpPr txBox="1"/>
              <p:nvPr/>
            </p:nvSpPr>
            <p:spPr bwMode="auto">
              <a:xfrm>
                <a:off x="3432225" y="2577590"/>
                <a:ext cx="268960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1" baseline="0" dirty="0" smtClean="0">
                    <a:latin typeface="Verdana" charset="0"/>
                    <a:cs typeface="Arial" charset="0"/>
                  </a:rPr>
                  <a:t>Solve</a:t>
                </a:r>
                <a:r>
                  <a:rPr lang="en-US" sz="1000" b="1" dirty="0" smtClean="0">
                    <a:latin typeface="Verdana" charset="0"/>
                    <a:cs typeface="Arial" charset="0"/>
                  </a:rPr>
                  <a:t> for       and     as a function of</a:t>
                </a:r>
                <a:endParaRPr lang="en-US" sz="1000" b="1" baseline="0" dirty="0" smtClean="0">
                  <a:latin typeface="Verdana" charset="0"/>
                  <a:cs typeface="Arial" charset="0"/>
                </a:endParaRPr>
              </a:p>
            </p:txBody>
          </p:sp>
          <p:cxnSp>
            <p:nvCxnSpPr>
              <p:cNvPr id="125" name="Connecteur droit avec flèche 124"/>
              <p:cNvCxnSpPr/>
              <p:nvPr/>
            </p:nvCxnSpPr>
            <p:spPr>
              <a:xfrm>
                <a:off x="6352047" y="2654534"/>
                <a:ext cx="4714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7" name="Image 136"/>
              <p:cNvPicPr>
                <a:picLocks noChangeAspect="1"/>
              </p:cNvPicPr>
              <p:nvPr/>
            </p:nvPicPr>
            <p:blipFill>
              <a:blip r:embed="rId12"/>
              <a:stretch>
                <a:fillRect/>
              </a:stretch>
            </p:blipFill>
            <p:spPr>
              <a:xfrm>
                <a:off x="6877341" y="2321229"/>
                <a:ext cx="1773107" cy="718378"/>
              </a:xfrm>
              <a:prstGeom prst="rect">
                <a:avLst/>
              </a:prstGeom>
            </p:spPr>
          </p:pic>
          <p:cxnSp>
            <p:nvCxnSpPr>
              <p:cNvPr id="140" name="Connecteur droit avec flèche 139"/>
              <p:cNvCxnSpPr/>
              <p:nvPr/>
            </p:nvCxnSpPr>
            <p:spPr>
              <a:xfrm flipV="1">
                <a:off x="6782899" y="3009496"/>
                <a:ext cx="222335" cy="159348"/>
              </a:xfrm>
              <a:prstGeom prst="straightConnector1">
                <a:avLst/>
              </a:prstGeom>
              <a:ln w="127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1" name="Connecteur droit avec flèche 140"/>
              <p:cNvCxnSpPr>
                <a:endCxn id="137" idx="2"/>
              </p:cNvCxnSpPr>
              <p:nvPr/>
            </p:nvCxnSpPr>
            <p:spPr>
              <a:xfrm flipV="1">
                <a:off x="6834377" y="3039607"/>
                <a:ext cx="929518" cy="157813"/>
              </a:xfrm>
              <a:prstGeom prst="straightConnector1">
                <a:avLst/>
              </a:prstGeom>
              <a:ln w="127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cxnSp>
            <p:nvCxnSpPr>
              <p:cNvPr id="143" name="Connecteur droit avec flèche 142"/>
              <p:cNvCxnSpPr/>
              <p:nvPr/>
            </p:nvCxnSpPr>
            <p:spPr>
              <a:xfrm flipV="1">
                <a:off x="6671731" y="2657717"/>
                <a:ext cx="376467" cy="457191"/>
              </a:xfrm>
              <a:prstGeom prst="straightConnector1">
                <a:avLst/>
              </a:prstGeom>
              <a:ln w="12700">
                <a:solidFill>
                  <a:srgbClr val="00B050"/>
                </a:solidFill>
                <a:tailEnd type="triangle" w="sm" len="sm"/>
              </a:ln>
            </p:spPr>
            <p:style>
              <a:lnRef idx="2">
                <a:schemeClr val="accent1"/>
              </a:lnRef>
              <a:fillRef idx="0">
                <a:schemeClr val="accent1"/>
              </a:fillRef>
              <a:effectRef idx="1">
                <a:schemeClr val="accent1"/>
              </a:effectRef>
              <a:fontRef idx="minor">
                <a:schemeClr val="tx1"/>
              </a:fontRef>
            </p:style>
          </p:cxnSp>
          <p:sp>
            <p:nvSpPr>
              <p:cNvPr id="145" name="ZoneTexte 144"/>
              <p:cNvSpPr txBox="1"/>
              <p:nvPr/>
            </p:nvSpPr>
            <p:spPr bwMode="auto">
              <a:xfrm>
                <a:off x="5887173" y="3121785"/>
                <a:ext cx="99016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00B050"/>
                    </a:solidFill>
                    <a:latin typeface="Verdana" charset="0"/>
                    <a:cs typeface="Arial" charset="0"/>
                  </a:rPr>
                  <a:t>Nodal values</a:t>
                </a:r>
              </a:p>
            </p:txBody>
          </p:sp>
        </p:grpSp>
      </p:grpSp>
      <p:grpSp>
        <p:nvGrpSpPr>
          <p:cNvPr id="12" name="Groupe 11"/>
          <p:cNvGrpSpPr/>
          <p:nvPr/>
        </p:nvGrpSpPr>
        <p:grpSpPr>
          <a:xfrm>
            <a:off x="6719091" y="3368534"/>
            <a:ext cx="2302378" cy="1454986"/>
            <a:chOff x="6719091" y="3368534"/>
            <a:chExt cx="2302378" cy="1454986"/>
          </a:xfrm>
        </p:grpSpPr>
        <p:grpSp>
          <p:nvGrpSpPr>
            <p:cNvPr id="52" name="22 Grupo"/>
            <p:cNvGrpSpPr/>
            <p:nvPr/>
          </p:nvGrpSpPr>
          <p:grpSpPr>
            <a:xfrm>
              <a:off x="6719091" y="3368534"/>
              <a:ext cx="2302378" cy="1454986"/>
              <a:chOff x="5597219" y="4058508"/>
              <a:chExt cx="3389210" cy="2141786"/>
            </a:xfrm>
          </p:grpSpPr>
          <p:grpSp>
            <p:nvGrpSpPr>
              <p:cNvPr id="54" name="Agrupa 59"/>
              <p:cNvGrpSpPr/>
              <p:nvPr/>
            </p:nvGrpSpPr>
            <p:grpSpPr>
              <a:xfrm>
                <a:off x="6742648" y="4219595"/>
                <a:ext cx="1905940" cy="1661609"/>
                <a:chOff x="5003687" y="2072707"/>
                <a:chExt cx="1905940" cy="1661609"/>
              </a:xfrm>
            </p:grpSpPr>
            <p:sp>
              <p:nvSpPr>
                <p:cNvPr id="81" name="Triangle isòsceles 159"/>
                <p:cNvSpPr>
                  <a:spLocks noChangeAspect="1"/>
                </p:cNvSpPr>
                <p:nvPr/>
              </p:nvSpPr>
              <p:spPr bwMode="auto">
                <a:xfrm>
                  <a:off x="5072066" y="2143116"/>
                  <a:ext cx="1800000" cy="1558800"/>
                </a:xfrm>
                <a:prstGeom prst="triangl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2" name="Connector 160"/>
                <p:cNvSpPr>
                  <a:spLocks noChangeAspect="1"/>
                </p:cNvSpPr>
                <p:nvPr/>
              </p:nvSpPr>
              <p:spPr bwMode="auto">
                <a:xfrm>
                  <a:off x="5363687" y="3628588"/>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3" name="Connector 161"/>
                <p:cNvSpPr>
                  <a:spLocks noChangeAspect="1"/>
                </p:cNvSpPr>
                <p:nvPr/>
              </p:nvSpPr>
              <p:spPr bwMode="auto">
                <a:xfrm>
                  <a:off x="5003687" y="3628588"/>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4" name="Connector 162"/>
                <p:cNvSpPr>
                  <a:spLocks noChangeAspect="1"/>
                </p:cNvSpPr>
                <p:nvPr/>
              </p:nvSpPr>
              <p:spPr bwMode="auto">
                <a:xfrm>
                  <a:off x="5723687" y="3628588"/>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5" name="Connector 163"/>
                <p:cNvSpPr>
                  <a:spLocks noChangeAspect="1"/>
                </p:cNvSpPr>
                <p:nvPr/>
              </p:nvSpPr>
              <p:spPr bwMode="auto">
                <a:xfrm>
                  <a:off x="6443687" y="3628588"/>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6" name="Connector 164"/>
                <p:cNvSpPr>
                  <a:spLocks noChangeAspect="1"/>
                </p:cNvSpPr>
                <p:nvPr/>
              </p:nvSpPr>
              <p:spPr bwMode="auto">
                <a:xfrm>
                  <a:off x="6083687" y="3628588"/>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7" name="Connector 165"/>
                <p:cNvSpPr>
                  <a:spLocks noChangeAspect="1"/>
                </p:cNvSpPr>
                <p:nvPr/>
              </p:nvSpPr>
              <p:spPr bwMode="auto">
                <a:xfrm>
                  <a:off x="6803899" y="3628588"/>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8" name="Connector 166"/>
                <p:cNvSpPr>
                  <a:spLocks noChangeAspect="1"/>
                </p:cNvSpPr>
                <p:nvPr/>
              </p:nvSpPr>
              <p:spPr bwMode="auto">
                <a:xfrm rot="3600000">
                  <a:off x="6098919" y="2384476"/>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9" name="Connector 167"/>
                <p:cNvSpPr>
                  <a:spLocks noChangeAspect="1"/>
                </p:cNvSpPr>
                <p:nvPr/>
              </p:nvSpPr>
              <p:spPr bwMode="auto">
                <a:xfrm rot="3600000">
                  <a:off x="5923682" y="2072707"/>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0" name="Connector 168"/>
                <p:cNvSpPr>
                  <a:spLocks noChangeAspect="1"/>
                </p:cNvSpPr>
                <p:nvPr/>
              </p:nvSpPr>
              <p:spPr bwMode="auto">
                <a:xfrm rot="3600000">
                  <a:off x="6274156" y="2686719"/>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1" name="Connector 169"/>
                <p:cNvSpPr>
                  <a:spLocks noChangeAspect="1"/>
                </p:cNvSpPr>
                <p:nvPr/>
              </p:nvSpPr>
              <p:spPr bwMode="auto">
                <a:xfrm rot="3600000">
                  <a:off x="6648445" y="3310257"/>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2" name="Connector 170"/>
                <p:cNvSpPr>
                  <a:spLocks noChangeAspect="1"/>
                </p:cNvSpPr>
                <p:nvPr/>
              </p:nvSpPr>
              <p:spPr bwMode="auto">
                <a:xfrm rot="3600000">
                  <a:off x="6463682" y="3012777"/>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3" name="Connector 171"/>
                <p:cNvSpPr>
                  <a:spLocks noChangeAspect="1"/>
                </p:cNvSpPr>
                <p:nvPr/>
              </p:nvSpPr>
              <p:spPr bwMode="auto">
                <a:xfrm rot="7200000">
                  <a:off x="5744064" y="2388050"/>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4" name="Connector 172"/>
                <p:cNvSpPr>
                  <a:spLocks noChangeAspect="1"/>
                </p:cNvSpPr>
                <p:nvPr/>
              </p:nvSpPr>
              <p:spPr bwMode="auto">
                <a:xfrm rot="7200000">
                  <a:off x="5559301" y="2690293"/>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5" name="Connector 173"/>
                <p:cNvSpPr>
                  <a:spLocks noChangeAspect="1"/>
                </p:cNvSpPr>
                <p:nvPr/>
              </p:nvSpPr>
              <p:spPr bwMode="auto">
                <a:xfrm rot="7200000">
                  <a:off x="5213590" y="3313831"/>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6" name="Connector 174"/>
                <p:cNvSpPr>
                  <a:spLocks noChangeAspect="1"/>
                </p:cNvSpPr>
                <p:nvPr/>
              </p:nvSpPr>
              <p:spPr bwMode="auto">
                <a:xfrm rot="7200000">
                  <a:off x="5388827" y="3016351"/>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7" name="Connector 175"/>
                <p:cNvSpPr>
                  <a:spLocks noChangeAspect="1"/>
                </p:cNvSpPr>
                <p:nvPr/>
              </p:nvSpPr>
              <p:spPr bwMode="auto">
                <a:xfrm>
                  <a:off x="5905522" y="3303536"/>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8" name="Connector 176"/>
                <p:cNvSpPr>
                  <a:spLocks noChangeAspect="1"/>
                </p:cNvSpPr>
                <p:nvPr/>
              </p:nvSpPr>
              <p:spPr bwMode="auto">
                <a:xfrm>
                  <a:off x="5545522" y="3303536"/>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99" name="Connector 177"/>
                <p:cNvSpPr>
                  <a:spLocks noChangeAspect="1"/>
                </p:cNvSpPr>
                <p:nvPr/>
              </p:nvSpPr>
              <p:spPr bwMode="auto">
                <a:xfrm>
                  <a:off x="6265522" y="3303536"/>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100" name="Connector 178"/>
                <p:cNvSpPr>
                  <a:spLocks noChangeAspect="1"/>
                </p:cNvSpPr>
                <p:nvPr/>
              </p:nvSpPr>
              <p:spPr bwMode="auto">
                <a:xfrm>
                  <a:off x="5726495" y="3004625"/>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101" name="Connector 179"/>
                <p:cNvSpPr>
                  <a:spLocks noChangeAspect="1"/>
                </p:cNvSpPr>
                <p:nvPr/>
              </p:nvSpPr>
              <p:spPr bwMode="auto">
                <a:xfrm>
                  <a:off x="6083897" y="3004625"/>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102" name="Connector 180"/>
                <p:cNvSpPr>
                  <a:spLocks noChangeAspect="1"/>
                </p:cNvSpPr>
                <p:nvPr/>
              </p:nvSpPr>
              <p:spPr bwMode="auto">
                <a:xfrm>
                  <a:off x="5900759" y="2677136"/>
                  <a:ext cx="105728"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grpSp>
          <p:cxnSp>
            <p:nvCxnSpPr>
              <p:cNvPr id="55" name="Connector recte 120"/>
              <p:cNvCxnSpPr/>
              <p:nvPr/>
            </p:nvCxnSpPr>
            <p:spPr bwMode="auto">
              <a:xfrm rot="10800000">
                <a:off x="6786675" y="6136793"/>
                <a:ext cx="1800000" cy="1588"/>
              </a:xfrm>
              <a:prstGeom prst="line">
                <a:avLst/>
              </a:prstGeom>
              <a:solidFill>
                <a:schemeClr val="folHlink"/>
              </a:solidFill>
              <a:ln w="15875" cap="flat" cmpd="sng" algn="ctr">
                <a:solidFill>
                  <a:schemeClr val="tx1"/>
                </a:solidFill>
                <a:prstDash val="solid"/>
                <a:round/>
                <a:headEnd type="none" w="med" len="med"/>
                <a:tailEnd type="none" w="med" len="med"/>
              </a:ln>
              <a:effectLst/>
            </p:spPr>
          </p:cxnSp>
          <p:cxnSp>
            <p:nvCxnSpPr>
              <p:cNvPr id="56" name="Connector recte 122"/>
              <p:cNvCxnSpPr/>
              <p:nvPr/>
            </p:nvCxnSpPr>
            <p:spPr bwMode="auto">
              <a:xfrm rot="14400000">
                <a:off x="7583653" y="4957714"/>
                <a:ext cx="1800000" cy="1588"/>
              </a:xfrm>
              <a:prstGeom prst="line">
                <a:avLst/>
              </a:prstGeom>
              <a:solidFill>
                <a:schemeClr val="folHlink"/>
              </a:solidFill>
              <a:ln w="15875" cap="flat" cmpd="sng" algn="ctr">
                <a:solidFill>
                  <a:schemeClr val="tx1"/>
                </a:solidFill>
                <a:prstDash val="solid"/>
                <a:round/>
                <a:headEnd type="none" w="med" len="med"/>
                <a:tailEnd type="none" w="med" len="med"/>
              </a:ln>
              <a:effectLst/>
            </p:spPr>
          </p:cxnSp>
          <p:cxnSp>
            <p:nvCxnSpPr>
              <p:cNvPr id="57" name="Connector recte 123"/>
              <p:cNvCxnSpPr/>
              <p:nvPr/>
            </p:nvCxnSpPr>
            <p:spPr bwMode="auto">
              <a:xfrm rot="18000000">
                <a:off x="6012016" y="4957714"/>
                <a:ext cx="1800000" cy="1588"/>
              </a:xfrm>
              <a:prstGeom prst="line">
                <a:avLst/>
              </a:prstGeom>
              <a:solidFill>
                <a:schemeClr val="folHlink"/>
              </a:solidFill>
              <a:ln w="15875" cap="flat" cmpd="sng" algn="ctr">
                <a:solidFill>
                  <a:schemeClr val="tx1"/>
                </a:solidFill>
                <a:prstDash val="solid"/>
                <a:round/>
                <a:headEnd type="none" w="med" len="med"/>
                <a:tailEnd type="none" w="med" len="med"/>
              </a:ln>
              <a:effectLst/>
            </p:spPr>
          </p:cxnSp>
          <p:sp>
            <p:nvSpPr>
              <p:cNvPr id="58" name="Connector 125"/>
              <p:cNvSpPr>
                <a:spLocks noChangeAspect="1"/>
              </p:cNvSpPr>
              <p:nvPr/>
            </p:nvSpPr>
            <p:spPr bwMode="auto">
              <a:xfrm>
                <a:off x="7092240" y="6094566"/>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59" name="Connector 126"/>
              <p:cNvSpPr>
                <a:spLocks noChangeAspect="1"/>
              </p:cNvSpPr>
              <p:nvPr/>
            </p:nvSpPr>
            <p:spPr bwMode="auto">
              <a:xfrm>
                <a:off x="6732240" y="6094566"/>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0" name="Connector 127"/>
              <p:cNvSpPr>
                <a:spLocks noChangeAspect="1"/>
              </p:cNvSpPr>
              <p:nvPr/>
            </p:nvSpPr>
            <p:spPr bwMode="auto">
              <a:xfrm>
                <a:off x="7452240" y="6094566"/>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1" name="Connector 128"/>
              <p:cNvSpPr>
                <a:spLocks noChangeAspect="1"/>
              </p:cNvSpPr>
              <p:nvPr/>
            </p:nvSpPr>
            <p:spPr bwMode="auto">
              <a:xfrm>
                <a:off x="8172240" y="6094566"/>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2" name="Connector 129"/>
              <p:cNvSpPr>
                <a:spLocks noChangeAspect="1"/>
              </p:cNvSpPr>
              <p:nvPr/>
            </p:nvSpPr>
            <p:spPr bwMode="auto">
              <a:xfrm>
                <a:off x="7812240" y="6094566"/>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3" name="Connector 130"/>
              <p:cNvSpPr>
                <a:spLocks noChangeAspect="1"/>
              </p:cNvSpPr>
              <p:nvPr/>
            </p:nvSpPr>
            <p:spPr bwMode="auto">
              <a:xfrm>
                <a:off x="8532452" y="6094566"/>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4" name="Connector 153"/>
              <p:cNvSpPr>
                <a:spLocks noChangeAspect="1"/>
              </p:cNvSpPr>
              <p:nvPr/>
            </p:nvSpPr>
            <p:spPr bwMode="auto">
              <a:xfrm rot="3600000">
                <a:off x="8160595" y="4437422"/>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5" name="Connector 154"/>
              <p:cNvSpPr>
                <a:spLocks noChangeAspect="1"/>
              </p:cNvSpPr>
              <p:nvPr/>
            </p:nvSpPr>
            <p:spPr bwMode="auto">
              <a:xfrm rot="3600000">
                <a:off x="7980595" y="4125653"/>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6" name="Connector 155"/>
              <p:cNvSpPr>
                <a:spLocks noChangeAspect="1"/>
              </p:cNvSpPr>
              <p:nvPr/>
            </p:nvSpPr>
            <p:spPr bwMode="auto">
              <a:xfrm rot="3600000">
                <a:off x="8340595" y="4749192"/>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7" name="Connector 156"/>
              <p:cNvSpPr>
                <a:spLocks noChangeAspect="1"/>
              </p:cNvSpPr>
              <p:nvPr/>
            </p:nvSpPr>
            <p:spPr bwMode="auto">
              <a:xfrm rot="3600000">
                <a:off x="8700595" y="5372730"/>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8" name="Connector 157"/>
              <p:cNvSpPr>
                <a:spLocks noChangeAspect="1"/>
              </p:cNvSpPr>
              <p:nvPr/>
            </p:nvSpPr>
            <p:spPr bwMode="auto">
              <a:xfrm rot="3600000">
                <a:off x="8520595" y="5060961"/>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69" name="Connector 158"/>
              <p:cNvSpPr>
                <a:spLocks noChangeAspect="1"/>
              </p:cNvSpPr>
              <p:nvPr/>
            </p:nvSpPr>
            <p:spPr bwMode="auto">
              <a:xfrm rot="3600000">
                <a:off x="8880701" y="5684683"/>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70" name="Connector 135"/>
              <p:cNvSpPr>
                <a:spLocks noChangeAspect="1"/>
              </p:cNvSpPr>
              <p:nvPr/>
            </p:nvSpPr>
            <p:spPr bwMode="auto">
              <a:xfrm rot="7200000">
                <a:off x="7129064" y="4437422"/>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71" name="Connector 136"/>
              <p:cNvSpPr>
                <a:spLocks noChangeAspect="1"/>
              </p:cNvSpPr>
              <p:nvPr/>
            </p:nvSpPr>
            <p:spPr bwMode="auto">
              <a:xfrm rot="7200000">
                <a:off x="7309064" y="4125653"/>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72" name="Connector 137"/>
              <p:cNvSpPr>
                <a:spLocks noChangeAspect="1"/>
              </p:cNvSpPr>
              <p:nvPr/>
            </p:nvSpPr>
            <p:spPr bwMode="auto">
              <a:xfrm rot="7200000">
                <a:off x="6949064" y="4749192"/>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73" name="Connector 138"/>
              <p:cNvSpPr>
                <a:spLocks noChangeAspect="1"/>
              </p:cNvSpPr>
              <p:nvPr/>
            </p:nvSpPr>
            <p:spPr bwMode="auto">
              <a:xfrm rot="7200000">
                <a:off x="6589064" y="5372730"/>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74" name="Connector 139"/>
              <p:cNvSpPr>
                <a:spLocks noChangeAspect="1"/>
              </p:cNvSpPr>
              <p:nvPr/>
            </p:nvSpPr>
            <p:spPr bwMode="auto">
              <a:xfrm rot="7200000">
                <a:off x="6769064" y="5060961"/>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75" name="Connector 140"/>
              <p:cNvSpPr>
                <a:spLocks noChangeAspect="1"/>
              </p:cNvSpPr>
              <p:nvPr/>
            </p:nvSpPr>
            <p:spPr bwMode="auto">
              <a:xfrm rot="7200000">
                <a:off x="6408958" y="5684683"/>
                <a:ext cx="105728"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grpSp>
            <p:nvGrpSpPr>
              <p:cNvPr id="76" name="70 Grupo"/>
              <p:cNvGrpSpPr/>
              <p:nvPr/>
            </p:nvGrpSpPr>
            <p:grpSpPr>
              <a:xfrm>
                <a:off x="5597219" y="5042733"/>
                <a:ext cx="105728" cy="820099"/>
                <a:chOff x="4376761" y="5264712"/>
                <a:chExt cx="105728" cy="820099"/>
              </a:xfrm>
            </p:grpSpPr>
            <p:sp>
              <p:nvSpPr>
                <p:cNvPr id="77" name="Connector 168"/>
                <p:cNvSpPr>
                  <a:spLocks noChangeAspect="1"/>
                </p:cNvSpPr>
                <p:nvPr/>
              </p:nvSpPr>
              <p:spPr bwMode="auto">
                <a:xfrm rot="3600000">
                  <a:off x="4376761" y="5264712"/>
                  <a:ext cx="105727" cy="105728"/>
                </a:xfrm>
                <a:prstGeom prst="flowChartConnector">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sp>
              <p:nvSpPr>
                <p:cNvPr id="80" name="Connector 158"/>
                <p:cNvSpPr>
                  <a:spLocks noChangeAspect="1"/>
                </p:cNvSpPr>
                <p:nvPr/>
              </p:nvSpPr>
              <p:spPr bwMode="auto">
                <a:xfrm rot="3600000">
                  <a:off x="4376761" y="5979084"/>
                  <a:ext cx="105727" cy="105728"/>
                </a:xfrm>
                <a:prstGeom prst="flowChartConnector">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s-ES" sz="1400" b="0" i="0" u="none" strike="noStrike" cap="none" normalizeH="0" baseline="0" smtClean="0">
                    <a:ln>
                      <a:noFill/>
                    </a:ln>
                    <a:solidFill>
                      <a:schemeClr val="tx1"/>
                    </a:solidFill>
                    <a:effectLst/>
                    <a:latin typeface="Arial" charset="0"/>
                  </a:endParaRPr>
                </a:p>
              </p:txBody>
            </p:sp>
          </p:grpSp>
        </p:grpSp>
        <p:pic>
          <p:nvPicPr>
            <p:cNvPr id="146" name="Image 145"/>
            <p:cNvPicPr>
              <a:picLocks noChangeAspect="1"/>
            </p:cNvPicPr>
            <p:nvPr/>
          </p:nvPicPr>
          <p:blipFill>
            <a:blip r:embed="rId13">
              <a:clrChange>
                <a:clrFrom>
                  <a:srgbClr val="FFFFFF"/>
                </a:clrFrom>
                <a:clrTo>
                  <a:srgbClr val="FFFFFF">
                    <a:alpha val="0"/>
                  </a:srgbClr>
                </a:clrTo>
              </a:clrChange>
            </a:blip>
            <a:stretch>
              <a:fillRect/>
            </a:stretch>
          </p:blipFill>
          <p:spPr>
            <a:xfrm>
              <a:off x="6795520" y="3978411"/>
              <a:ext cx="278095" cy="220952"/>
            </a:xfrm>
            <a:prstGeom prst="rect">
              <a:avLst/>
            </a:prstGeom>
          </p:spPr>
        </p:pic>
        <p:pic>
          <p:nvPicPr>
            <p:cNvPr id="147" name="Image 146"/>
            <p:cNvPicPr>
              <a:picLocks noChangeAspect="1"/>
            </p:cNvPicPr>
            <p:nvPr/>
          </p:nvPicPr>
          <p:blipFill>
            <a:blip r:embed="rId14">
              <a:clrChange>
                <a:clrFrom>
                  <a:srgbClr val="FFFFFF"/>
                </a:clrFrom>
                <a:clrTo>
                  <a:srgbClr val="FFFFFF">
                    <a:alpha val="0"/>
                  </a:srgbClr>
                </a:clrTo>
              </a:clrChange>
            </a:blip>
            <a:stretch>
              <a:fillRect/>
            </a:stretch>
          </p:blipFill>
          <p:spPr>
            <a:xfrm>
              <a:off x="7075333" y="3968453"/>
              <a:ext cx="300952" cy="232381"/>
            </a:xfrm>
            <a:prstGeom prst="rect">
              <a:avLst/>
            </a:prstGeom>
          </p:spPr>
        </p:pic>
        <p:pic>
          <p:nvPicPr>
            <p:cNvPr id="148" name="Image 147"/>
            <p:cNvPicPr>
              <a:picLocks noChangeAspect="1"/>
            </p:cNvPicPr>
            <p:nvPr/>
          </p:nvPicPr>
          <p:blipFill>
            <a:blip r:embed="rId15">
              <a:clrChange>
                <a:clrFrom>
                  <a:srgbClr val="FFFFFF"/>
                </a:clrFrom>
                <a:clrTo>
                  <a:srgbClr val="FFFFFF">
                    <a:alpha val="0"/>
                  </a:srgbClr>
                </a:clrTo>
              </a:clrChange>
            </a:blip>
            <a:stretch>
              <a:fillRect/>
            </a:stretch>
          </p:blipFill>
          <p:spPr>
            <a:xfrm>
              <a:off x="6824149" y="4432070"/>
              <a:ext cx="167619" cy="205714"/>
            </a:xfrm>
            <a:prstGeom prst="rect">
              <a:avLst/>
            </a:prstGeom>
          </p:spPr>
        </p:pic>
      </p:grpSp>
      <p:grpSp>
        <p:nvGrpSpPr>
          <p:cNvPr id="8" name="Groupe 7"/>
          <p:cNvGrpSpPr/>
          <p:nvPr/>
        </p:nvGrpSpPr>
        <p:grpSpPr>
          <a:xfrm>
            <a:off x="239747" y="3038072"/>
            <a:ext cx="4210590" cy="345249"/>
            <a:chOff x="239747" y="3038072"/>
            <a:chExt cx="4210590" cy="345249"/>
          </a:xfrm>
        </p:grpSpPr>
        <p:sp>
          <p:nvSpPr>
            <p:cNvPr id="7" name="ZoneTexte 6"/>
            <p:cNvSpPr txBox="1"/>
            <p:nvPr/>
          </p:nvSpPr>
          <p:spPr bwMode="auto">
            <a:xfrm>
              <a:off x="3193037" y="3133520"/>
              <a:ext cx="1257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dirty="0" smtClean="0">
                  <a:latin typeface="Verdana" charset="0"/>
                  <a:cs typeface="Arial" charset="0"/>
                </a:rPr>
                <a:t>     i</a:t>
              </a:r>
              <a:r>
                <a:rPr lang="en-US" sz="1000" baseline="0" dirty="0" smtClean="0">
                  <a:latin typeface="Verdana" charset="0"/>
                  <a:cs typeface="Arial" charset="0"/>
                </a:rPr>
                <a:t>s single valued</a:t>
              </a:r>
            </a:p>
          </p:txBody>
        </p:sp>
        <p:pic>
          <p:nvPicPr>
            <p:cNvPr id="118" name="Image 117"/>
            <p:cNvPicPr>
              <a:picLocks noChangeAspect="1"/>
            </p:cNvPicPr>
            <p:nvPr/>
          </p:nvPicPr>
          <p:blipFill>
            <a:blip r:embed="rId9">
              <a:clrChange>
                <a:clrFrom>
                  <a:srgbClr val="FFFFFF"/>
                </a:clrFrom>
                <a:clrTo>
                  <a:srgbClr val="FFFFFF">
                    <a:alpha val="0"/>
                  </a:srgbClr>
                </a:clrTo>
              </a:clrChange>
            </a:blip>
            <a:stretch>
              <a:fillRect/>
            </a:stretch>
          </p:blipFill>
          <p:spPr>
            <a:xfrm>
              <a:off x="3093848" y="3038072"/>
              <a:ext cx="256460" cy="261544"/>
            </a:xfrm>
            <a:prstGeom prst="rect">
              <a:avLst/>
            </a:prstGeom>
          </p:spPr>
        </p:pic>
        <p:sp>
          <p:nvSpPr>
            <p:cNvPr id="20" name="Ellipse 19"/>
            <p:cNvSpPr/>
            <p:nvPr/>
          </p:nvSpPr>
          <p:spPr>
            <a:xfrm>
              <a:off x="239747" y="3040018"/>
              <a:ext cx="2418421" cy="3433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Connecteur droit avec flèche 17"/>
            <p:cNvCxnSpPr/>
            <p:nvPr/>
          </p:nvCxnSpPr>
          <p:spPr>
            <a:xfrm flipH="1">
              <a:off x="2698356" y="3218682"/>
              <a:ext cx="282195" cy="4578"/>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e 14"/>
          <p:cNvGrpSpPr/>
          <p:nvPr/>
        </p:nvGrpSpPr>
        <p:grpSpPr>
          <a:xfrm>
            <a:off x="345989" y="4088887"/>
            <a:ext cx="5498662" cy="864433"/>
            <a:chOff x="345989" y="4088887"/>
            <a:chExt cx="5498662" cy="864433"/>
          </a:xfrm>
        </p:grpSpPr>
        <p:grpSp>
          <p:nvGrpSpPr>
            <p:cNvPr id="11" name="Groupe 10"/>
            <p:cNvGrpSpPr/>
            <p:nvPr/>
          </p:nvGrpSpPr>
          <p:grpSpPr>
            <a:xfrm>
              <a:off x="345989" y="4088887"/>
              <a:ext cx="5498662" cy="864433"/>
              <a:chOff x="345989" y="4088887"/>
              <a:chExt cx="5498662" cy="864433"/>
            </a:xfrm>
          </p:grpSpPr>
          <p:sp>
            <p:nvSpPr>
              <p:cNvPr id="134" name="Rectangle 133"/>
              <p:cNvSpPr/>
              <p:nvPr/>
            </p:nvSpPr>
            <p:spPr>
              <a:xfrm>
                <a:off x="398736" y="4088887"/>
                <a:ext cx="3501685" cy="670724"/>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ZoneTexte 134"/>
              <p:cNvSpPr txBox="1"/>
              <p:nvPr/>
            </p:nvSpPr>
            <p:spPr bwMode="auto">
              <a:xfrm>
                <a:off x="345989" y="4799432"/>
                <a:ext cx="144839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GLOBAL </a:t>
                </a:r>
                <a:r>
                  <a:rPr lang="en-US" sz="1000" b="1" dirty="0" smtClean="0">
                    <a:solidFill>
                      <a:srgbClr val="FF0000"/>
                    </a:solidFill>
                    <a:latin typeface="Verdana" charset="0"/>
                    <a:cs typeface="Arial" charset="0"/>
                  </a:rPr>
                  <a:t>PROBLEM</a:t>
                </a:r>
                <a:endParaRPr lang="en-US" sz="1000" b="1" baseline="0" dirty="0" smtClean="0">
                  <a:solidFill>
                    <a:srgbClr val="FF0000"/>
                  </a:solidFill>
                  <a:latin typeface="Verdana" charset="0"/>
                  <a:cs typeface="Arial" charset="0"/>
                </a:endParaRPr>
              </a:p>
            </p:txBody>
          </p:sp>
          <p:cxnSp>
            <p:nvCxnSpPr>
              <p:cNvPr id="136" name="Connecteur droit avec flèche 135"/>
              <p:cNvCxnSpPr/>
              <p:nvPr/>
            </p:nvCxnSpPr>
            <p:spPr>
              <a:xfrm>
                <a:off x="3978862" y="4403645"/>
                <a:ext cx="4714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8" name="Image 137"/>
              <p:cNvPicPr>
                <a:picLocks noChangeAspect="1"/>
              </p:cNvPicPr>
              <p:nvPr/>
            </p:nvPicPr>
            <p:blipFill>
              <a:blip r:embed="rId16">
                <a:clrChange>
                  <a:clrFrom>
                    <a:srgbClr val="FFFFFF"/>
                  </a:clrFrom>
                  <a:clrTo>
                    <a:srgbClr val="FFFFFF">
                      <a:alpha val="0"/>
                    </a:srgbClr>
                  </a:clrTo>
                </a:clrChange>
              </a:blip>
              <a:stretch>
                <a:fillRect/>
              </a:stretch>
            </p:blipFill>
            <p:spPr>
              <a:xfrm>
                <a:off x="4367418" y="4126326"/>
                <a:ext cx="1477233" cy="511350"/>
              </a:xfrm>
              <a:prstGeom prst="rect">
                <a:avLst/>
              </a:prstGeom>
            </p:spPr>
          </p:pic>
          <p:sp>
            <p:nvSpPr>
              <p:cNvPr id="149" name="ZoneTexte 148"/>
              <p:cNvSpPr txBox="1"/>
              <p:nvPr/>
            </p:nvSpPr>
            <p:spPr bwMode="auto">
              <a:xfrm>
                <a:off x="4437532" y="4544141"/>
                <a:ext cx="99016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aseline="0" dirty="0" smtClean="0">
                    <a:solidFill>
                      <a:srgbClr val="00B050"/>
                    </a:solidFill>
                    <a:latin typeface="Verdana" charset="0"/>
                    <a:cs typeface="Arial" charset="0"/>
                  </a:rPr>
                  <a:t>Global linear system</a:t>
                </a:r>
              </a:p>
            </p:txBody>
          </p:sp>
        </p:grpSp>
        <p:pic>
          <p:nvPicPr>
            <p:cNvPr id="14" name="Image 13"/>
            <p:cNvPicPr>
              <a:picLocks noChangeAspect="1"/>
            </p:cNvPicPr>
            <p:nvPr/>
          </p:nvPicPr>
          <p:blipFill>
            <a:blip r:embed="rId17">
              <a:clrChange>
                <a:clrFrom>
                  <a:srgbClr val="FFFFFF"/>
                </a:clrFrom>
                <a:clrTo>
                  <a:srgbClr val="FFFFFF">
                    <a:alpha val="0"/>
                  </a:srgbClr>
                </a:clrTo>
              </a:clrChange>
            </a:blip>
            <a:stretch>
              <a:fillRect/>
            </a:stretch>
          </p:blipFill>
          <p:spPr>
            <a:xfrm>
              <a:off x="419706" y="4106382"/>
              <a:ext cx="3611354" cy="580613"/>
            </a:xfrm>
            <a:prstGeom prst="rect">
              <a:avLst/>
            </a:prstGeom>
          </p:spPr>
        </p:pic>
      </p:grpSp>
    </p:spTree>
    <p:extLst>
      <p:ext uri="{BB962C8B-B14F-4D97-AF65-F5344CB8AC3E}">
        <p14:creationId xmlns:p14="http://schemas.microsoft.com/office/powerpoint/2010/main" val="259463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fr-FR" sz="2000" smtClean="0"/>
              <a:t>Motivation</a:t>
            </a:r>
            <a:r>
              <a:rPr lang="es-ES_tradnl" sz="2000"/>
              <a:t>: </a:t>
            </a:r>
            <a:r>
              <a:rPr lang="es-ES_tradnl" sz="2000" smtClean="0"/>
              <a:t>plasma </a:t>
            </a:r>
            <a:r>
              <a:rPr lang="en-US" sz="2000" smtClean="0"/>
              <a:t>edge simulation</a:t>
            </a:r>
            <a:endParaRPr lang="en-US" sz="200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3</a:t>
            </a:fld>
            <a:endParaRPr lang="fr-FR"/>
          </a:p>
        </p:txBody>
      </p:sp>
      <p:grpSp>
        <p:nvGrpSpPr>
          <p:cNvPr id="31" name="Groupe 30"/>
          <p:cNvGrpSpPr/>
          <p:nvPr/>
        </p:nvGrpSpPr>
        <p:grpSpPr>
          <a:xfrm>
            <a:off x="234489" y="1011442"/>
            <a:ext cx="4547061" cy="792306"/>
            <a:chOff x="6122484" y="1947359"/>
            <a:chExt cx="1791348" cy="1442247"/>
          </a:xfrm>
        </p:grpSpPr>
        <p:sp>
          <p:nvSpPr>
            <p:cNvPr id="32" name="AutoShape 2138"/>
            <p:cNvSpPr>
              <a:spLocks noChangeArrowheads="1"/>
            </p:cNvSpPr>
            <p:nvPr/>
          </p:nvSpPr>
          <p:spPr bwMode="auto">
            <a:xfrm>
              <a:off x="6122484" y="1947359"/>
              <a:ext cx="1791348" cy="1442247"/>
            </a:xfrm>
            <a:prstGeom prst="roundRect">
              <a:avLst>
                <a:gd name="adj" fmla="val 4724"/>
              </a:avLst>
            </a:prstGeom>
            <a:solidFill>
              <a:schemeClr val="bg1"/>
            </a:solidFill>
            <a:ln w="12700" algn="ctr">
              <a:solidFill>
                <a:srgbClr val="002060"/>
              </a:solidFill>
              <a:round/>
              <a:headEnd/>
              <a:tailEnd/>
            </a:ln>
          </p:spPr>
          <p:txBody>
            <a:bodyPr wrap="none" lIns="109806" tIns="54905" rIns="109806" bIns="54905" anchor="ctr"/>
            <a:lstStyle/>
            <a:p>
              <a:pPr eaLnBrk="0" hangingPunct="0">
                <a:spcBef>
                  <a:spcPct val="20000"/>
                </a:spcBef>
              </a:pPr>
              <a:endParaRPr lang="en-GB"/>
            </a:p>
          </p:txBody>
        </p:sp>
        <p:sp>
          <p:nvSpPr>
            <p:cNvPr id="33" name="ZoneTexte 32"/>
            <p:cNvSpPr txBox="1"/>
            <p:nvPr/>
          </p:nvSpPr>
          <p:spPr bwMode="auto">
            <a:xfrm>
              <a:off x="6179670" y="2227427"/>
              <a:ext cx="1734162" cy="840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600" b="1" dirty="0" smtClean="0">
                  <a:solidFill>
                    <a:srgbClr val="FF0000"/>
                  </a:solidFill>
                </a:rPr>
                <a:t>Main </a:t>
              </a:r>
              <a:r>
                <a:rPr lang="en-US" sz="1600" b="1" dirty="0">
                  <a:solidFill>
                    <a:srgbClr val="FF0000"/>
                  </a:solidFill>
                </a:rPr>
                <a:t>t</a:t>
              </a:r>
              <a:r>
                <a:rPr lang="en-US" sz="1600" b="1" dirty="0" smtClean="0">
                  <a:solidFill>
                    <a:srgbClr val="FF0000"/>
                  </a:solidFill>
                </a:rPr>
                <a:t>echnological challenge</a:t>
              </a:r>
              <a:endParaRPr lang="en-US" sz="1600" b="1" dirty="0">
                <a:solidFill>
                  <a:srgbClr val="FF0000"/>
                </a:solidFill>
              </a:endParaRPr>
            </a:p>
            <a:p>
              <a:pPr marL="285750" indent="-285750">
                <a:buFont typeface="Arial" panose="020B0604020202020204" pitchFamily="34" charset="0"/>
                <a:buChar char="•"/>
              </a:pPr>
              <a:r>
                <a:rPr lang="en-US" sz="1400" dirty="0" smtClean="0">
                  <a:latin typeface="Verdana" charset="0"/>
                  <a:cs typeface="Arial" charset="0"/>
                </a:rPr>
                <a:t>Control the heat flux at chamber walls</a:t>
              </a:r>
              <a:endParaRPr lang="en-US" sz="1400" baseline="0" dirty="0" smtClean="0">
                <a:latin typeface="Verdana" charset="0"/>
                <a:cs typeface="Arial" charset="0"/>
              </a:endParaRPr>
            </a:p>
          </p:txBody>
        </p:sp>
      </p:grpSp>
      <p:grpSp>
        <p:nvGrpSpPr>
          <p:cNvPr id="35" name="Groupe 34"/>
          <p:cNvGrpSpPr/>
          <p:nvPr/>
        </p:nvGrpSpPr>
        <p:grpSpPr>
          <a:xfrm>
            <a:off x="282114" y="2388528"/>
            <a:ext cx="4547061" cy="1557366"/>
            <a:chOff x="6122484" y="1561625"/>
            <a:chExt cx="1791348" cy="1812888"/>
          </a:xfrm>
        </p:grpSpPr>
        <p:sp>
          <p:nvSpPr>
            <p:cNvPr id="36" name="AutoShape 2138"/>
            <p:cNvSpPr>
              <a:spLocks noChangeArrowheads="1"/>
            </p:cNvSpPr>
            <p:nvPr/>
          </p:nvSpPr>
          <p:spPr bwMode="auto">
            <a:xfrm>
              <a:off x="6122484" y="1561625"/>
              <a:ext cx="1791348" cy="1782604"/>
            </a:xfrm>
            <a:prstGeom prst="roundRect">
              <a:avLst>
                <a:gd name="adj" fmla="val 4724"/>
              </a:avLst>
            </a:prstGeom>
            <a:solidFill>
              <a:schemeClr val="bg1"/>
            </a:solidFill>
            <a:ln w="12700" algn="ctr">
              <a:solidFill>
                <a:srgbClr val="002060"/>
              </a:solidFill>
              <a:round/>
              <a:headEnd/>
              <a:tailEnd/>
            </a:ln>
          </p:spPr>
          <p:txBody>
            <a:bodyPr wrap="none" lIns="109806" tIns="54905" rIns="109806" bIns="54905" anchor="ctr"/>
            <a:lstStyle/>
            <a:p>
              <a:pPr eaLnBrk="0" hangingPunct="0">
                <a:spcBef>
                  <a:spcPct val="20000"/>
                </a:spcBef>
              </a:pPr>
              <a:endParaRPr lang="en-GB"/>
            </a:p>
          </p:txBody>
        </p:sp>
        <p:sp>
          <p:nvSpPr>
            <p:cNvPr id="37" name="ZoneTexte 36"/>
            <p:cNvSpPr txBox="1"/>
            <p:nvPr/>
          </p:nvSpPr>
          <p:spPr bwMode="auto">
            <a:xfrm>
              <a:off x="6150440" y="1583141"/>
              <a:ext cx="1734162" cy="179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600" b="1" dirty="0" smtClean="0">
                  <a:solidFill>
                    <a:srgbClr val="FF0000"/>
                  </a:solidFill>
                </a:rPr>
                <a:t>Plasma-edge modelling</a:t>
              </a:r>
            </a:p>
            <a:p>
              <a:pPr marL="285750" indent="-285750">
                <a:buFont typeface="Arial" panose="020B0604020202020204" pitchFamily="34" charset="0"/>
                <a:buChar char="•"/>
              </a:pPr>
              <a:r>
                <a:rPr lang="en-US" sz="1400" dirty="0" smtClean="0">
                  <a:latin typeface="Verdana" charset="0"/>
                  <a:cs typeface="Arial" charset="0"/>
                </a:rPr>
                <a:t>To help the design of optimized </a:t>
              </a:r>
              <a:r>
                <a:rPr lang="en-US" sz="1400" dirty="0">
                  <a:latin typeface="Verdana" charset="0"/>
                  <a:cs typeface="Arial" charset="0"/>
                </a:rPr>
                <a:t>operation </a:t>
              </a:r>
              <a:r>
                <a:rPr lang="en-US" sz="1400" dirty="0" smtClean="0">
                  <a:latin typeface="Verdana" charset="0"/>
                  <a:cs typeface="Arial" charset="0"/>
                </a:rPr>
                <a:t>scenarios (2D) </a:t>
              </a:r>
            </a:p>
            <a:p>
              <a:pPr marL="285750" indent="-285750">
                <a:buFont typeface="Arial" panose="020B0604020202020204" pitchFamily="34" charset="0"/>
                <a:buChar char="•"/>
              </a:pPr>
              <a:r>
                <a:rPr lang="en-US" sz="1400" dirty="0" smtClean="0">
                  <a:latin typeface="Verdana" charset="0"/>
                  <a:cs typeface="Arial" charset="0"/>
                </a:rPr>
                <a:t>To better characterize the transport (3D) </a:t>
              </a:r>
            </a:p>
            <a:p>
              <a:pPr marL="285750" indent="-285750">
                <a:buFont typeface="Arial" panose="020B0604020202020204" pitchFamily="34" charset="0"/>
                <a:buChar char="•"/>
              </a:pPr>
              <a:r>
                <a:rPr lang="en-US" sz="1400" dirty="0" smtClean="0">
                  <a:latin typeface="Verdana" charset="0"/>
                  <a:cs typeface="Arial" charset="0"/>
                </a:rPr>
                <a:t>In support of experiments for measurements interpretation (2D,3D)</a:t>
              </a:r>
            </a:p>
            <a:p>
              <a:pPr marL="285750" indent="-285750">
                <a:buFont typeface="Arial" panose="020B0604020202020204" pitchFamily="34" charset="0"/>
                <a:buChar char="•"/>
              </a:pPr>
              <a:endParaRPr lang="en-US" sz="1400" baseline="0" dirty="0" smtClean="0">
                <a:latin typeface="Verdana" charset="0"/>
                <a:cs typeface="Arial" charset="0"/>
              </a:endParaRPr>
            </a:p>
          </p:txBody>
        </p:sp>
      </p:grpSp>
      <p:sp>
        <p:nvSpPr>
          <p:cNvPr id="38" name="Flèche vers le bas 37"/>
          <p:cNvSpPr/>
          <p:nvPr/>
        </p:nvSpPr>
        <p:spPr>
          <a:xfrm>
            <a:off x="2317519" y="1874138"/>
            <a:ext cx="381000" cy="4201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ZoneTexte 38"/>
          <p:cNvSpPr txBox="1"/>
          <p:nvPr/>
        </p:nvSpPr>
        <p:spPr bwMode="auto">
          <a:xfrm>
            <a:off x="4897437" y="4058443"/>
            <a:ext cx="368560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2000" b="1" baseline="0" dirty="0" smtClean="0">
                <a:latin typeface="Verdana" charset="0"/>
                <a:cs typeface="Arial" charset="0"/>
              </a:rPr>
              <a:t>Fluid approach</a:t>
            </a:r>
            <a:r>
              <a:rPr lang="en-US" sz="2000" b="1" dirty="0" smtClean="0">
                <a:latin typeface="Verdana" charset="0"/>
                <a:cs typeface="Arial" charset="0"/>
              </a:rPr>
              <a:t> based on Braginskii equations, drift ordering</a:t>
            </a:r>
            <a:endParaRPr lang="en-US" sz="2000" b="1" baseline="0" dirty="0" smtClean="0">
              <a:latin typeface="Verdana" charset="0"/>
              <a:cs typeface="Arial" charset="0"/>
            </a:endParaRPr>
          </a:p>
        </p:txBody>
      </p:sp>
      <p:sp>
        <p:nvSpPr>
          <p:cNvPr id="2" name="ZoneTexte 1"/>
          <p:cNvSpPr txBox="1"/>
          <p:nvPr/>
        </p:nvSpPr>
        <p:spPr bwMode="auto">
          <a:xfrm>
            <a:off x="417060" y="4058443"/>
            <a:ext cx="35759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marL="171450" indent="-171450">
              <a:buFont typeface="Arial" panose="020B0604020202020204" pitchFamily="34" charset="0"/>
              <a:buChar char="•"/>
            </a:pPr>
            <a:r>
              <a:rPr lang="en-US" sz="1200" b="1" baseline="0" dirty="0" smtClean="0">
                <a:latin typeface="Verdana" charset="0"/>
                <a:cs typeface="Arial" charset="0"/>
              </a:rPr>
              <a:t>Full</a:t>
            </a:r>
            <a:r>
              <a:rPr lang="en-US" sz="1200" b="1" dirty="0" smtClean="0">
                <a:latin typeface="Verdana" charset="0"/>
                <a:cs typeface="Arial" charset="0"/>
              </a:rPr>
              <a:t> gyrokinetic simulation still too costly despite the exponential growth of the computational technology</a:t>
            </a:r>
          </a:p>
          <a:p>
            <a:pPr marL="171450" indent="-171450">
              <a:buFont typeface="Arial" panose="020B0604020202020204" pitchFamily="34" charset="0"/>
              <a:buChar char="•"/>
            </a:pPr>
            <a:r>
              <a:rPr lang="en-US" sz="1200" b="1" dirty="0" smtClean="0">
                <a:latin typeface="Verdana" charset="0"/>
                <a:cs typeface="Arial" charset="0"/>
              </a:rPr>
              <a:t>Lower plasma temperature, higher </a:t>
            </a:r>
            <a:r>
              <a:rPr lang="en-US" sz="1200" b="1" dirty="0" err="1" smtClean="0">
                <a:latin typeface="Verdana" charset="0"/>
                <a:cs typeface="Arial" charset="0"/>
              </a:rPr>
              <a:t>collisionality</a:t>
            </a:r>
            <a:r>
              <a:rPr lang="en-US" sz="1200" b="1" dirty="0" smtClean="0">
                <a:latin typeface="Verdana" charset="0"/>
                <a:cs typeface="Arial" charset="0"/>
              </a:rPr>
              <a:t>, smaller mean free path</a:t>
            </a:r>
            <a:endParaRPr lang="en-US" sz="1200" b="1" baseline="0" dirty="0" smtClean="0">
              <a:latin typeface="Verdana" charset="0"/>
              <a:cs typeface="Arial" charset="0"/>
            </a:endParaRPr>
          </a:p>
        </p:txBody>
      </p:sp>
      <p:sp>
        <p:nvSpPr>
          <p:cNvPr id="6" name="Flèche droite 5"/>
          <p:cNvSpPr/>
          <p:nvPr/>
        </p:nvSpPr>
        <p:spPr>
          <a:xfrm>
            <a:off x="4008329" y="4352925"/>
            <a:ext cx="526093" cy="2839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1550" y="590850"/>
            <a:ext cx="4301137" cy="3305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184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fr-FR" sz="2000" smtClean="0"/>
              <a:t>Motivation</a:t>
            </a:r>
            <a:r>
              <a:rPr lang="es-ES_tradnl" sz="2000"/>
              <a:t>: </a:t>
            </a:r>
            <a:r>
              <a:rPr lang="es-ES_tradnl" sz="2000" smtClean="0"/>
              <a:t>plasma </a:t>
            </a:r>
            <a:r>
              <a:rPr lang="en-US" sz="2000" smtClean="0"/>
              <a:t>edge simulation</a:t>
            </a:r>
            <a:endParaRPr lang="en-US" sz="2000"/>
          </a:p>
        </p:txBody>
      </p:sp>
      <p:sp>
        <p:nvSpPr>
          <p:cNvPr id="4" name="Espace réservé du pied de page 3"/>
          <p:cNvSpPr>
            <a:spLocks noGrp="1"/>
          </p:cNvSpPr>
          <p:nvPr>
            <p:ph type="ftr" sz="quarter" idx="10"/>
          </p:nvPr>
        </p:nvSpPr>
        <p:spPr/>
        <p:txBody>
          <a:bodyPr/>
          <a:lstStyle/>
          <a:p>
            <a:pPr>
              <a:defRPr/>
            </a:pPr>
            <a:r>
              <a:rPr lang="fr-FR" smtClean="0"/>
              <a:t>Marseille, 29 novembre 2018</a:t>
            </a:r>
            <a:endParaRPr lang="fr-FR" dirty="0" smtClean="0"/>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4</a:t>
            </a:fld>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974232"/>
            <a:ext cx="2667000" cy="2194449"/>
          </a:xfrm>
          <a:prstGeom prst="rect">
            <a:avLst/>
          </a:prstGeom>
        </p:spPr>
      </p:pic>
      <p:grpSp>
        <p:nvGrpSpPr>
          <p:cNvPr id="16" name="Groupe 15"/>
          <p:cNvGrpSpPr/>
          <p:nvPr/>
        </p:nvGrpSpPr>
        <p:grpSpPr>
          <a:xfrm>
            <a:off x="3219449" y="1229351"/>
            <a:ext cx="2333625" cy="608602"/>
            <a:chOff x="3219449" y="1229351"/>
            <a:chExt cx="2333625" cy="608602"/>
          </a:xfrm>
        </p:grpSpPr>
        <p:sp>
          <p:nvSpPr>
            <p:cNvPr id="6" name="ZoneTexte 5"/>
            <p:cNvSpPr txBox="1"/>
            <p:nvPr/>
          </p:nvSpPr>
          <p:spPr bwMode="auto">
            <a:xfrm>
              <a:off x="3219449" y="1265991"/>
              <a:ext cx="233362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dirty="0" smtClean="0">
                  <a:latin typeface="Verdana" charset="0"/>
                  <a:cs typeface="Arial" charset="0"/>
                </a:rPr>
                <a:t>Scale separation due to the magnetic field</a:t>
              </a:r>
              <a:endParaRPr lang="en-US" sz="1400" baseline="0" dirty="0" smtClean="0">
                <a:latin typeface="Verdana" charset="0"/>
                <a:cs typeface="Arial" charset="0"/>
              </a:endParaRPr>
            </a:p>
          </p:txBody>
        </p:sp>
        <p:sp>
          <p:nvSpPr>
            <p:cNvPr id="10" name="Rectangle à coins arrondis 9"/>
            <p:cNvSpPr/>
            <p:nvPr/>
          </p:nvSpPr>
          <p:spPr>
            <a:xfrm>
              <a:off x="3219449" y="1229351"/>
              <a:ext cx="2333625" cy="608602"/>
            </a:xfrm>
            <a:prstGeom prst="round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e 16"/>
          <p:cNvGrpSpPr/>
          <p:nvPr/>
        </p:nvGrpSpPr>
        <p:grpSpPr>
          <a:xfrm>
            <a:off x="5991226" y="1192150"/>
            <a:ext cx="3152774" cy="704224"/>
            <a:chOff x="5991226" y="1216610"/>
            <a:chExt cx="3152774" cy="646331"/>
          </a:xfrm>
        </p:grpSpPr>
        <p:sp>
          <p:nvSpPr>
            <p:cNvPr id="9" name="ZoneTexte 8"/>
            <p:cNvSpPr txBox="1"/>
            <p:nvPr/>
          </p:nvSpPr>
          <p:spPr bwMode="auto">
            <a:xfrm>
              <a:off x="6038850" y="1216610"/>
              <a:ext cx="30575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dirty="0" smtClean="0">
                  <a:latin typeface="Verdana" charset="0"/>
                  <a:cs typeface="Arial" charset="0"/>
                </a:rPr>
                <a:t>Different dynamics in the </a:t>
              </a:r>
              <a:r>
                <a:rPr lang="en-US" sz="1400" b="1" dirty="0" smtClean="0">
                  <a:latin typeface="Verdana" charset="0"/>
                  <a:cs typeface="Arial" charset="0"/>
                </a:rPr>
                <a:t>parallel</a:t>
              </a:r>
              <a:r>
                <a:rPr lang="en-US" sz="1400" dirty="0" smtClean="0">
                  <a:latin typeface="Verdana" charset="0"/>
                  <a:cs typeface="Arial" charset="0"/>
                </a:rPr>
                <a:t> and </a:t>
              </a:r>
              <a:r>
                <a:rPr lang="en-US" sz="1400" b="1" dirty="0" smtClean="0">
                  <a:latin typeface="Verdana" charset="0"/>
                  <a:cs typeface="Arial" charset="0"/>
                </a:rPr>
                <a:t>perpendicular</a:t>
              </a:r>
              <a:r>
                <a:rPr lang="en-US" sz="1400" dirty="0" smtClean="0">
                  <a:latin typeface="Verdana" charset="0"/>
                  <a:cs typeface="Arial" charset="0"/>
                </a:rPr>
                <a:t> directions</a:t>
              </a:r>
              <a:endParaRPr lang="en-US" sz="1400" baseline="0" dirty="0" smtClean="0">
                <a:latin typeface="Verdana" charset="0"/>
                <a:cs typeface="Arial" charset="0"/>
              </a:endParaRPr>
            </a:p>
          </p:txBody>
        </p:sp>
        <p:sp>
          <p:nvSpPr>
            <p:cNvPr id="19" name="Rectangle à coins arrondis 18"/>
            <p:cNvSpPr/>
            <p:nvPr/>
          </p:nvSpPr>
          <p:spPr>
            <a:xfrm>
              <a:off x="5991226" y="1229351"/>
              <a:ext cx="3152774" cy="608602"/>
            </a:xfrm>
            <a:prstGeom prst="round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Forme libre 12"/>
          <p:cNvSpPr/>
          <p:nvPr/>
        </p:nvSpPr>
        <p:spPr>
          <a:xfrm>
            <a:off x="2409825" y="1571625"/>
            <a:ext cx="800100" cy="333375"/>
          </a:xfrm>
          <a:custGeom>
            <a:avLst/>
            <a:gdLst>
              <a:gd name="connsiteX0" fmla="*/ 800100 w 800100"/>
              <a:gd name="connsiteY0" fmla="*/ 0 h 333375"/>
              <a:gd name="connsiteX1" fmla="*/ 504825 w 800100"/>
              <a:gd name="connsiteY1" fmla="*/ 28575 h 333375"/>
              <a:gd name="connsiteX2" fmla="*/ 219075 w 800100"/>
              <a:gd name="connsiteY2" fmla="*/ 142875 h 333375"/>
              <a:gd name="connsiteX3" fmla="*/ 0 w 800100"/>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800100" h="333375">
                <a:moveTo>
                  <a:pt x="800100" y="0"/>
                </a:moveTo>
                <a:cubicBezTo>
                  <a:pt x="700881" y="2381"/>
                  <a:pt x="601662" y="4763"/>
                  <a:pt x="504825" y="28575"/>
                </a:cubicBezTo>
                <a:cubicBezTo>
                  <a:pt x="407988" y="52387"/>
                  <a:pt x="303212" y="92075"/>
                  <a:pt x="219075" y="142875"/>
                </a:cubicBezTo>
                <a:cubicBezTo>
                  <a:pt x="134938" y="193675"/>
                  <a:pt x="67469" y="263525"/>
                  <a:pt x="0" y="333375"/>
                </a:cubicBezTo>
              </a:path>
            </a:pathLst>
          </a:custGeom>
          <a:noFill/>
          <a:ln>
            <a:solidFill>
              <a:srgbClr val="FF0000"/>
            </a:solidFill>
            <a:headEnd type="triangle"/>
            <a:tailEnd type="non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èche droite 13"/>
          <p:cNvSpPr/>
          <p:nvPr/>
        </p:nvSpPr>
        <p:spPr>
          <a:xfrm>
            <a:off x="5638800" y="1481434"/>
            <a:ext cx="285750" cy="2154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orme libre 24"/>
          <p:cNvSpPr/>
          <p:nvPr/>
        </p:nvSpPr>
        <p:spPr>
          <a:xfrm rot="6107218" flipH="1">
            <a:off x="6729123" y="1842545"/>
            <a:ext cx="814101" cy="711583"/>
          </a:xfrm>
          <a:custGeom>
            <a:avLst/>
            <a:gdLst>
              <a:gd name="connsiteX0" fmla="*/ 800100 w 800100"/>
              <a:gd name="connsiteY0" fmla="*/ 0 h 333375"/>
              <a:gd name="connsiteX1" fmla="*/ 504825 w 800100"/>
              <a:gd name="connsiteY1" fmla="*/ 28575 h 333375"/>
              <a:gd name="connsiteX2" fmla="*/ 219075 w 800100"/>
              <a:gd name="connsiteY2" fmla="*/ 142875 h 333375"/>
              <a:gd name="connsiteX3" fmla="*/ 0 w 800100"/>
              <a:gd name="connsiteY3" fmla="*/ 333375 h 333375"/>
            </a:gdLst>
            <a:ahLst/>
            <a:cxnLst>
              <a:cxn ang="0">
                <a:pos x="connsiteX0" y="connsiteY0"/>
              </a:cxn>
              <a:cxn ang="0">
                <a:pos x="connsiteX1" y="connsiteY1"/>
              </a:cxn>
              <a:cxn ang="0">
                <a:pos x="connsiteX2" y="connsiteY2"/>
              </a:cxn>
              <a:cxn ang="0">
                <a:pos x="connsiteX3" y="connsiteY3"/>
              </a:cxn>
            </a:cxnLst>
            <a:rect l="l" t="t" r="r" b="b"/>
            <a:pathLst>
              <a:path w="800100" h="333375">
                <a:moveTo>
                  <a:pt x="800100" y="0"/>
                </a:moveTo>
                <a:cubicBezTo>
                  <a:pt x="700881" y="2381"/>
                  <a:pt x="601662" y="4763"/>
                  <a:pt x="504825" y="28575"/>
                </a:cubicBezTo>
                <a:cubicBezTo>
                  <a:pt x="407988" y="52387"/>
                  <a:pt x="303212" y="92075"/>
                  <a:pt x="219075" y="142875"/>
                </a:cubicBezTo>
                <a:cubicBezTo>
                  <a:pt x="134938" y="193675"/>
                  <a:pt x="67469" y="263525"/>
                  <a:pt x="0" y="333375"/>
                </a:cubicBezTo>
              </a:path>
            </a:pathLst>
          </a:custGeom>
          <a:noFill/>
          <a:ln>
            <a:solidFill>
              <a:srgbClr val="FF000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e 17"/>
          <p:cNvGrpSpPr/>
          <p:nvPr/>
        </p:nvGrpSpPr>
        <p:grpSpPr>
          <a:xfrm>
            <a:off x="4371974" y="2343776"/>
            <a:ext cx="2343150" cy="608602"/>
            <a:chOff x="4438649" y="2343776"/>
            <a:chExt cx="2343150" cy="608602"/>
          </a:xfrm>
        </p:grpSpPr>
        <p:sp>
          <p:nvSpPr>
            <p:cNvPr id="26" name="ZoneTexte 25"/>
            <p:cNvSpPr txBox="1"/>
            <p:nvPr/>
          </p:nvSpPr>
          <p:spPr bwMode="auto">
            <a:xfrm>
              <a:off x="4438649" y="2428041"/>
              <a:ext cx="233362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dirty="0" smtClean="0">
                  <a:latin typeface="Verdana" charset="0"/>
                  <a:cs typeface="Arial" charset="0"/>
                </a:rPr>
                <a:t>Strongly anisotropic equations</a:t>
              </a:r>
              <a:endParaRPr lang="en-US" sz="1400" baseline="0" dirty="0" smtClean="0">
                <a:latin typeface="Verdana" charset="0"/>
                <a:cs typeface="Arial" charset="0"/>
              </a:endParaRPr>
            </a:p>
          </p:txBody>
        </p:sp>
        <p:sp>
          <p:nvSpPr>
            <p:cNvPr id="27" name="Rectangle à coins arrondis 26"/>
            <p:cNvSpPr/>
            <p:nvPr/>
          </p:nvSpPr>
          <p:spPr>
            <a:xfrm>
              <a:off x="4448174" y="2343776"/>
              <a:ext cx="2333625" cy="608602"/>
            </a:xfrm>
            <a:prstGeom prst="round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ZoneTexte 20"/>
          <p:cNvSpPr txBox="1"/>
          <p:nvPr/>
        </p:nvSpPr>
        <p:spPr bwMode="auto">
          <a:xfrm>
            <a:off x="2329441" y="3686597"/>
            <a:ext cx="508635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600" b="1" dirty="0" smtClean="0">
                <a:solidFill>
                  <a:srgbClr val="FF0000"/>
                </a:solidFill>
                <a:latin typeface="Verdana" charset="0"/>
                <a:cs typeface="Arial" charset="0"/>
              </a:rPr>
              <a:t>Typical approach for solving plasma-edge fluid equations is to align the mesh with the magnetic field</a:t>
            </a:r>
            <a:endParaRPr lang="en-US" sz="1600" b="1" baseline="0" dirty="0" smtClean="0">
              <a:solidFill>
                <a:srgbClr val="FF0000"/>
              </a:solidFill>
              <a:latin typeface="Verdana" charset="0"/>
              <a:cs typeface="Arial" charset="0"/>
            </a:endParaRPr>
          </a:p>
        </p:txBody>
      </p:sp>
    </p:spTree>
    <p:extLst>
      <p:ext uri="{BB962C8B-B14F-4D97-AF65-F5344CB8AC3E}">
        <p14:creationId xmlns:p14="http://schemas.microsoft.com/office/powerpoint/2010/main" val="89284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Mesh alignment?</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5</a:t>
            </a:fld>
            <a:endParaRPr lang="fr-FR"/>
          </a:p>
        </p:txBody>
      </p:sp>
      <p:pic>
        <p:nvPicPr>
          <p:cNvPr id="20" name="Image 1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8906" y="287309"/>
            <a:ext cx="2505075" cy="1622229"/>
          </a:xfrm>
          <a:prstGeom prst="rect">
            <a:avLst/>
          </a:prstGeom>
        </p:spPr>
      </p:pic>
      <p:sp>
        <p:nvSpPr>
          <p:cNvPr id="7" name="ZoneTexte 6"/>
          <p:cNvSpPr txBox="1"/>
          <p:nvPr/>
        </p:nvSpPr>
        <p:spPr bwMode="auto">
          <a:xfrm>
            <a:off x="766651" y="904381"/>
            <a:ext cx="5591397"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600" b="1" dirty="0" smtClean="0">
                <a:latin typeface="Verdana" charset="0"/>
                <a:cs typeface="Arial" charset="0"/>
              </a:rPr>
              <a:t>Tokamak topology allows to separate a poloidal and a toroidal numerical approach</a:t>
            </a:r>
            <a:endParaRPr lang="en-US" sz="1600" b="1" baseline="0" dirty="0" smtClean="0">
              <a:latin typeface="Verdana" charset="0"/>
              <a:cs typeface="Arial" charset="0"/>
            </a:endParaRPr>
          </a:p>
        </p:txBody>
      </p:sp>
      <p:sp>
        <p:nvSpPr>
          <p:cNvPr id="8" name="Forme libre 7"/>
          <p:cNvSpPr/>
          <p:nvPr/>
        </p:nvSpPr>
        <p:spPr>
          <a:xfrm>
            <a:off x="2219325" y="1427287"/>
            <a:ext cx="731044" cy="381889"/>
          </a:xfrm>
          <a:custGeom>
            <a:avLst/>
            <a:gdLst>
              <a:gd name="connsiteX0" fmla="*/ 895350 w 895350"/>
              <a:gd name="connsiteY0" fmla="*/ 0 h 819150"/>
              <a:gd name="connsiteX1" fmla="*/ 504825 w 895350"/>
              <a:gd name="connsiteY1" fmla="*/ 161925 h 819150"/>
              <a:gd name="connsiteX2" fmla="*/ 171450 w 895350"/>
              <a:gd name="connsiteY2" fmla="*/ 466725 h 819150"/>
              <a:gd name="connsiteX3" fmla="*/ 0 w 895350"/>
              <a:gd name="connsiteY3" fmla="*/ 819150 h 819150"/>
            </a:gdLst>
            <a:ahLst/>
            <a:cxnLst>
              <a:cxn ang="0">
                <a:pos x="connsiteX0" y="connsiteY0"/>
              </a:cxn>
              <a:cxn ang="0">
                <a:pos x="connsiteX1" y="connsiteY1"/>
              </a:cxn>
              <a:cxn ang="0">
                <a:pos x="connsiteX2" y="connsiteY2"/>
              </a:cxn>
              <a:cxn ang="0">
                <a:pos x="connsiteX3" y="connsiteY3"/>
              </a:cxn>
            </a:cxnLst>
            <a:rect l="l" t="t" r="r" b="b"/>
            <a:pathLst>
              <a:path w="895350" h="819150">
                <a:moveTo>
                  <a:pt x="895350" y="0"/>
                </a:moveTo>
                <a:cubicBezTo>
                  <a:pt x="760412" y="42069"/>
                  <a:pt x="625475" y="84138"/>
                  <a:pt x="504825" y="161925"/>
                </a:cubicBezTo>
                <a:cubicBezTo>
                  <a:pt x="384175" y="239712"/>
                  <a:pt x="255588" y="357187"/>
                  <a:pt x="171450" y="466725"/>
                </a:cubicBezTo>
                <a:cubicBezTo>
                  <a:pt x="87312" y="576263"/>
                  <a:pt x="43656" y="697706"/>
                  <a:pt x="0" y="819150"/>
                </a:cubicBezTo>
              </a:path>
            </a:pathLst>
          </a:custGeom>
          <a:noFill/>
          <a:ln>
            <a:solidFill>
              <a:srgbClr val="FF000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10"/>
          <p:cNvSpPr txBox="1"/>
          <p:nvPr/>
        </p:nvSpPr>
        <p:spPr bwMode="auto">
          <a:xfrm>
            <a:off x="1354931" y="1825925"/>
            <a:ext cx="159543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b="1" baseline="0" dirty="0" smtClean="0">
                <a:latin typeface="Verdana" charset="0"/>
                <a:cs typeface="Arial" charset="0"/>
              </a:rPr>
              <a:t>Poloidal plane</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63" y="2141441"/>
            <a:ext cx="1660850" cy="2004883"/>
          </a:xfrm>
          <a:prstGeom prst="rect">
            <a:avLst/>
          </a:prstGeom>
        </p:spPr>
      </p:pic>
      <p:sp>
        <p:nvSpPr>
          <p:cNvPr id="24" name="ZoneTexte 23"/>
          <p:cNvSpPr txBox="1"/>
          <p:nvPr/>
        </p:nvSpPr>
        <p:spPr bwMode="auto">
          <a:xfrm>
            <a:off x="135730" y="4190439"/>
            <a:ext cx="192166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s-ES_tradnl" sz="1400" b="1" baseline="0" smtClean="0">
                <a:latin typeface="Verdana" charset="0"/>
                <a:cs typeface="Arial" charset="0"/>
              </a:rPr>
              <a:t>SOLEDGE2D </a:t>
            </a:r>
            <a:r>
              <a:rPr lang="es-ES_tradnl" sz="1400" b="1" baseline="0" err="1" smtClean="0">
                <a:latin typeface="Verdana" charset="0"/>
                <a:cs typeface="Arial" charset="0"/>
              </a:rPr>
              <a:t>mesh</a:t>
            </a:r>
            <a:endParaRPr lang="en-US" sz="1400" b="1" baseline="0" smtClean="0">
              <a:latin typeface="Verdana" charset="0"/>
              <a:cs typeface="Arial" charset="0"/>
            </a:endParaRPr>
          </a:p>
        </p:txBody>
      </p:sp>
      <p:sp>
        <p:nvSpPr>
          <p:cNvPr id="15" name="ZoneTexte 14"/>
          <p:cNvSpPr txBox="1"/>
          <p:nvPr/>
        </p:nvSpPr>
        <p:spPr bwMode="auto">
          <a:xfrm>
            <a:off x="2219325" y="2444330"/>
            <a:ext cx="2838449"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200" b="1" baseline="0" dirty="0" smtClean="0">
                <a:latin typeface="Verdana" charset="0"/>
                <a:cs typeface="Arial" charset="0"/>
              </a:rPr>
              <a:t>Alignment</a:t>
            </a:r>
            <a:r>
              <a:rPr lang="en-US" sz="1200" b="1" dirty="0" smtClean="0">
                <a:latin typeface="Verdana" charset="0"/>
                <a:cs typeface="Arial" charset="0"/>
              </a:rPr>
              <a:t> is possible, but…</a:t>
            </a:r>
          </a:p>
          <a:p>
            <a:endParaRPr lang="en-US" sz="1400" b="1" baseline="0" dirty="0" smtClean="0">
              <a:latin typeface="Verdana" charset="0"/>
              <a:cs typeface="Arial" charset="0"/>
            </a:endParaRPr>
          </a:p>
          <a:p>
            <a:pPr marL="171450" indent="-171450">
              <a:buFont typeface="Arial" panose="020B0604020202020204" pitchFamily="34" charset="0"/>
              <a:buChar char="•"/>
            </a:pPr>
            <a:r>
              <a:rPr lang="en-US" sz="1200" dirty="0" smtClean="0">
                <a:latin typeface="Verdana" charset="0"/>
                <a:cs typeface="Arial" charset="0"/>
              </a:rPr>
              <a:t>Difficult to deal with real geometries (penalization..)</a:t>
            </a:r>
          </a:p>
          <a:p>
            <a:pPr marL="171450" indent="-171450">
              <a:buFont typeface="Arial" panose="020B0604020202020204" pitchFamily="34" charset="0"/>
              <a:buChar char="•"/>
            </a:pPr>
            <a:r>
              <a:rPr lang="en-US" sz="1200" baseline="0" dirty="0" smtClean="0">
                <a:latin typeface="Verdana" charset="0"/>
                <a:cs typeface="Arial" charset="0"/>
              </a:rPr>
              <a:t>Difficult</a:t>
            </a:r>
            <a:r>
              <a:rPr lang="en-US" sz="1200" dirty="0" smtClean="0">
                <a:latin typeface="Verdana" charset="0"/>
                <a:cs typeface="Arial" charset="0"/>
              </a:rPr>
              <a:t> to simulate X-point configurations </a:t>
            </a:r>
            <a:endParaRPr lang="en-US" sz="1200" dirty="0">
              <a:latin typeface="Verdana" charset="0"/>
              <a:cs typeface="Arial" charset="0"/>
            </a:endParaRPr>
          </a:p>
          <a:p>
            <a:pPr marL="171450" indent="-171450">
              <a:buFont typeface="Arial" panose="020B0604020202020204" pitchFamily="34" charset="0"/>
              <a:buChar char="•"/>
            </a:pPr>
            <a:r>
              <a:rPr lang="en-US" sz="1200" baseline="0" dirty="0" smtClean="0">
                <a:latin typeface="Verdana" charset="0"/>
                <a:cs typeface="Arial" charset="0"/>
              </a:rPr>
              <a:t>Plasma</a:t>
            </a:r>
            <a:r>
              <a:rPr lang="en-US" sz="1200" dirty="0" smtClean="0">
                <a:latin typeface="Verdana" charset="0"/>
                <a:cs typeface="Arial" charset="0"/>
              </a:rPr>
              <a:t> center</a:t>
            </a:r>
          </a:p>
          <a:p>
            <a:pPr marL="171450" indent="-171450">
              <a:buFont typeface="Arial" panose="020B0604020202020204" pitchFamily="34" charset="0"/>
              <a:buChar char="•"/>
            </a:pPr>
            <a:r>
              <a:rPr lang="en-US" sz="1200" dirty="0">
                <a:latin typeface="Verdana" charset="0"/>
                <a:cs typeface="Arial" charset="0"/>
              </a:rPr>
              <a:t>No evolving magnetic </a:t>
            </a:r>
            <a:r>
              <a:rPr lang="en-US" sz="1200" dirty="0" smtClean="0">
                <a:latin typeface="Verdana" charset="0"/>
                <a:cs typeface="Arial" charset="0"/>
              </a:rPr>
              <a:t>fields</a:t>
            </a:r>
            <a:endParaRPr lang="en-US" sz="1200" dirty="0">
              <a:latin typeface="Verdana" charset="0"/>
              <a:cs typeface="Arial" charset="0"/>
            </a:endParaRPr>
          </a:p>
        </p:txBody>
      </p:sp>
      <p:sp>
        <p:nvSpPr>
          <p:cNvPr id="23" name="Forme libre 22"/>
          <p:cNvSpPr/>
          <p:nvPr/>
        </p:nvSpPr>
        <p:spPr>
          <a:xfrm>
            <a:off x="4857749" y="1474289"/>
            <a:ext cx="938617" cy="435249"/>
          </a:xfrm>
          <a:custGeom>
            <a:avLst/>
            <a:gdLst>
              <a:gd name="connsiteX0" fmla="*/ 0 w 1428750"/>
              <a:gd name="connsiteY0" fmla="*/ 0 h 466725"/>
              <a:gd name="connsiteX1" fmla="*/ 676275 w 1428750"/>
              <a:gd name="connsiteY1" fmla="*/ 114300 h 466725"/>
              <a:gd name="connsiteX2" fmla="*/ 1428750 w 1428750"/>
              <a:gd name="connsiteY2" fmla="*/ 466725 h 466725"/>
              <a:gd name="connsiteX3" fmla="*/ 1428750 w 1428750"/>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428750" h="466725">
                <a:moveTo>
                  <a:pt x="0" y="0"/>
                </a:moveTo>
                <a:cubicBezTo>
                  <a:pt x="219075" y="18256"/>
                  <a:pt x="438150" y="36513"/>
                  <a:pt x="676275" y="114300"/>
                </a:cubicBezTo>
                <a:cubicBezTo>
                  <a:pt x="914400" y="192087"/>
                  <a:pt x="1428750" y="466725"/>
                  <a:pt x="1428750" y="466725"/>
                </a:cubicBezTo>
                <a:lnTo>
                  <a:pt x="1428750" y="466725"/>
                </a:lnTo>
              </a:path>
            </a:pathLst>
          </a:custGeom>
          <a:noFill/>
          <a:ln>
            <a:solidFill>
              <a:srgbClr val="FF0000"/>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ZoneTexte 27"/>
          <p:cNvSpPr txBox="1"/>
          <p:nvPr/>
        </p:nvSpPr>
        <p:spPr bwMode="auto">
          <a:xfrm>
            <a:off x="5794067" y="1938876"/>
            <a:ext cx="204549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400" b="1" baseline="0" dirty="0" smtClean="0">
                <a:latin typeface="Verdana" charset="0"/>
                <a:cs typeface="Arial" charset="0"/>
              </a:rPr>
              <a:t>Toroidal</a:t>
            </a:r>
            <a:r>
              <a:rPr lang="en-US" sz="1400" b="1" dirty="0" smtClean="0">
                <a:latin typeface="Verdana" charset="0"/>
                <a:cs typeface="Arial" charset="0"/>
              </a:rPr>
              <a:t> direction</a:t>
            </a:r>
            <a:endParaRPr lang="en-US" sz="1400" b="1" baseline="0" dirty="0" smtClean="0">
              <a:latin typeface="Verdana" charset="0"/>
              <a:cs typeface="Arial" charset="0"/>
            </a:endParaRPr>
          </a:p>
        </p:txBody>
      </p:sp>
      <p:sp>
        <p:nvSpPr>
          <p:cNvPr id="14" name="ZoneTexte 13"/>
          <p:cNvSpPr txBox="1"/>
          <p:nvPr/>
        </p:nvSpPr>
        <p:spPr bwMode="auto">
          <a:xfrm>
            <a:off x="5561957" y="2245281"/>
            <a:ext cx="2838449"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200" b="1" baseline="0" dirty="0" smtClean="0">
                <a:latin typeface="Verdana" charset="0"/>
                <a:cs typeface="Arial" charset="0"/>
              </a:rPr>
              <a:t>Impossible to align</a:t>
            </a:r>
            <a:r>
              <a:rPr lang="en-US" sz="1200" b="1" dirty="0" smtClean="0">
                <a:latin typeface="Verdana" charset="0"/>
                <a:cs typeface="Arial" charset="0"/>
              </a:rPr>
              <a:t> for real configuration (irrational winding up of the magnetic lines)</a:t>
            </a:r>
          </a:p>
          <a:p>
            <a:endParaRPr lang="en-US" sz="1400" b="1" baseline="0" dirty="0" smtClean="0">
              <a:latin typeface="Verdana" charset="0"/>
              <a:cs typeface="Arial" charset="0"/>
            </a:endParaRPr>
          </a:p>
          <a:p>
            <a:pPr marL="171450" indent="-171450">
              <a:buFont typeface="Arial" panose="020B0604020202020204" pitchFamily="34" charset="0"/>
              <a:buChar char="•"/>
            </a:pPr>
            <a:r>
              <a:rPr lang="en-US" sz="1200" dirty="0" smtClean="0">
                <a:latin typeface="Verdana" charset="0"/>
                <a:cs typeface="Arial" charset="0"/>
              </a:rPr>
              <a:t>Local non alignment</a:t>
            </a:r>
            <a:r>
              <a:rPr lang="en-US" sz="1200" dirty="0" smtClean="0">
                <a:latin typeface="Verdana" charset="0"/>
                <a:cs typeface="Arial" charset="0"/>
                <a:sym typeface="Wingdings" panose="05000000000000000000" pitchFamily="2" charset="2"/>
              </a:rPr>
              <a:t> what is the numerical error introduced?</a:t>
            </a:r>
          </a:p>
          <a:p>
            <a:pPr marL="171450" indent="-171450">
              <a:buFont typeface="Arial" panose="020B0604020202020204" pitchFamily="34" charset="0"/>
              <a:buChar char="•"/>
            </a:pPr>
            <a:r>
              <a:rPr lang="en-US" sz="1200" dirty="0" smtClean="0">
                <a:latin typeface="Verdana" charset="0"/>
                <a:cs typeface="Arial" charset="0"/>
                <a:sym typeface="Wingdings" panose="05000000000000000000" pitchFamily="2" charset="2"/>
              </a:rPr>
              <a:t>Other approaches are possible (Fourier series…)</a:t>
            </a:r>
          </a:p>
          <a:p>
            <a:pPr marL="171450" indent="-171450">
              <a:buFont typeface="Arial" panose="020B0604020202020204" pitchFamily="34" charset="0"/>
              <a:buChar char="•"/>
            </a:pPr>
            <a:endParaRPr lang="en-US" sz="1400" baseline="0" dirty="0" smtClean="0">
              <a:latin typeface="Verdana" charset="0"/>
              <a:cs typeface="Arial" charset="0"/>
            </a:endParaRPr>
          </a:p>
        </p:txBody>
      </p:sp>
      <p:sp>
        <p:nvSpPr>
          <p:cNvPr id="2" name="Flèche droite 1"/>
          <p:cNvSpPr/>
          <p:nvPr/>
        </p:nvSpPr>
        <p:spPr>
          <a:xfrm>
            <a:off x="2750024" y="4587589"/>
            <a:ext cx="784746" cy="2595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ZoneTexte 5"/>
          <p:cNvSpPr txBox="1"/>
          <p:nvPr/>
        </p:nvSpPr>
        <p:spPr bwMode="auto">
          <a:xfrm>
            <a:off x="3773605" y="4271157"/>
            <a:ext cx="334043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sz="1000" b="1" baseline="0" dirty="0" smtClean="0">
                <a:solidFill>
                  <a:srgbClr val="FF0000"/>
                </a:solidFill>
                <a:latin typeface="Verdana" charset="0"/>
                <a:cs typeface="Arial" charset="0"/>
              </a:rPr>
              <a:t>Schemes based on non</a:t>
            </a:r>
            <a:r>
              <a:rPr lang="en-US" sz="1000" b="1" dirty="0" smtClean="0">
                <a:solidFill>
                  <a:srgbClr val="FF0000"/>
                </a:solidFill>
                <a:latin typeface="Verdana" charset="0"/>
                <a:cs typeface="Arial" charset="0"/>
              </a:rPr>
              <a:t> aligned grids</a:t>
            </a:r>
          </a:p>
          <a:p>
            <a:pPr marL="171450" indent="-171450">
              <a:buFont typeface="Arial" panose="020B0604020202020204" pitchFamily="34" charset="0"/>
              <a:buChar char="•"/>
            </a:pPr>
            <a:r>
              <a:rPr lang="en-US" sz="1000" baseline="0" dirty="0" smtClean="0">
                <a:solidFill>
                  <a:srgbClr val="FF0000"/>
                </a:solidFill>
                <a:latin typeface="Verdana" charset="0"/>
                <a:cs typeface="Arial" charset="0"/>
              </a:rPr>
              <a:t>Mostly based</a:t>
            </a:r>
            <a:r>
              <a:rPr lang="en-US" sz="1000" dirty="0" smtClean="0">
                <a:solidFill>
                  <a:srgbClr val="FF0000"/>
                </a:solidFill>
                <a:latin typeface="Verdana" charset="0"/>
                <a:cs typeface="Arial" charset="0"/>
              </a:rPr>
              <a:t> on finite-differences </a:t>
            </a:r>
          </a:p>
          <a:p>
            <a:pPr marL="171450" indent="-171450">
              <a:buFont typeface="Arial" panose="020B0604020202020204" pitchFamily="34" charset="0"/>
              <a:buChar char="•"/>
            </a:pPr>
            <a:r>
              <a:rPr lang="en-US" sz="1000" dirty="0" smtClean="0">
                <a:solidFill>
                  <a:srgbClr val="FF0000"/>
                </a:solidFill>
                <a:latin typeface="Verdana" charset="0"/>
                <a:cs typeface="Arial" charset="0"/>
              </a:rPr>
              <a:t>Non-aligned or aligned interpolations</a:t>
            </a:r>
          </a:p>
          <a:p>
            <a:pPr marL="171450" indent="-171450">
              <a:buFont typeface="Arial" panose="020B0604020202020204" pitchFamily="34" charset="0"/>
              <a:buChar char="•"/>
            </a:pPr>
            <a:r>
              <a:rPr lang="en-US" sz="1000" dirty="0" smtClean="0">
                <a:solidFill>
                  <a:srgbClr val="FF0000"/>
                </a:solidFill>
                <a:latin typeface="Verdana" charset="0"/>
                <a:cs typeface="Arial" charset="0"/>
              </a:rPr>
              <a:t>Structured meshes (ok for toroidal discretization, not for the poloidal)</a:t>
            </a:r>
            <a:endParaRPr lang="en-US" sz="1000" baseline="0" dirty="0" smtClean="0">
              <a:solidFill>
                <a:srgbClr val="FF0000"/>
              </a:solidFill>
              <a:latin typeface="Verdana" charset="0"/>
              <a:cs typeface="Arial" charset="0"/>
            </a:endParaRPr>
          </a:p>
        </p:txBody>
      </p:sp>
      <p:sp>
        <p:nvSpPr>
          <p:cNvPr id="9" name="ZoneTexte 8"/>
          <p:cNvSpPr txBox="1"/>
          <p:nvPr/>
        </p:nvSpPr>
        <p:spPr bwMode="auto">
          <a:xfrm>
            <a:off x="7322949" y="4190439"/>
            <a:ext cx="13173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r>
              <a:rPr lang="en-US" sz="1000" b="1" baseline="0" dirty="0" smtClean="0">
                <a:solidFill>
                  <a:schemeClr val="accent2"/>
                </a:solidFill>
                <a:latin typeface="Verdana" charset="0"/>
                <a:cs typeface="Arial" charset="0"/>
              </a:rPr>
              <a:t>[Gunter 2005]</a:t>
            </a:r>
          </a:p>
          <a:p>
            <a:r>
              <a:rPr lang="en-US" sz="1000" b="1" dirty="0" smtClean="0">
                <a:solidFill>
                  <a:schemeClr val="accent2"/>
                </a:solidFill>
                <a:latin typeface="Verdana" charset="0"/>
                <a:cs typeface="Arial" charset="0"/>
              </a:rPr>
              <a:t>[Van </a:t>
            </a:r>
            <a:r>
              <a:rPr lang="en-US" sz="1000" b="1" dirty="0" err="1" smtClean="0">
                <a:solidFill>
                  <a:schemeClr val="accent2"/>
                </a:solidFill>
                <a:latin typeface="Verdana" charset="0"/>
                <a:cs typeface="Arial" charset="0"/>
              </a:rPr>
              <a:t>Es</a:t>
            </a:r>
            <a:r>
              <a:rPr lang="en-US" sz="1000" b="1" dirty="0" smtClean="0">
                <a:solidFill>
                  <a:schemeClr val="accent2"/>
                </a:solidFill>
                <a:latin typeface="Verdana" charset="0"/>
                <a:cs typeface="Arial" charset="0"/>
              </a:rPr>
              <a:t> 2014]</a:t>
            </a:r>
          </a:p>
          <a:p>
            <a:r>
              <a:rPr lang="en-US" sz="1000" b="1" baseline="0" dirty="0" smtClean="0">
                <a:solidFill>
                  <a:schemeClr val="accent2"/>
                </a:solidFill>
                <a:latin typeface="Verdana" charset="0"/>
                <a:cs typeface="Arial" charset="0"/>
              </a:rPr>
              <a:t>[</a:t>
            </a:r>
            <a:r>
              <a:rPr lang="en-US" sz="1000" b="1" baseline="0" dirty="0" err="1" smtClean="0">
                <a:solidFill>
                  <a:schemeClr val="accent2"/>
                </a:solidFill>
                <a:latin typeface="Verdana" charset="0"/>
                <a:cs typeface="Arial" charset="0"/>
              </a:rPr>
              <a:t>Stegmeir</a:t>
            </a:r>
            <a:r>
              <a:rPr lang="en-US" sz="1000" b="1" dirty="0" smtClean="0">
                <a:solidFill>
                  <a:schemeClr val="accent2"/>
                </a:solidFill>
                <a:latin typeface="Verdana" charset="0"/>
                <a:cs typeface="Arial" charset="0"/>
              </a:rPr>
              <a:t> 2015</a:t>
            </a:r>
            <a:r>
              <a:rPr lang="en-US" sz="1000" b="1" baseline="0" dirty="0" smtClean="0">
                <a:solidFill>
                  <a:schemeClr val="accent2"/>
                </a:solidFill>
                <a:latin typeface="Verdana" charset="0"/>
                <a:cs typeface="Arial" charset="0"/>
              </a:rPr>
              <a:t>]</a:t>
            </a:r>
          </a:p>
        </p:txBody>
      </p:sp>
    </p:spTree>
    <p:extLst>
      <p:ext uri="{BB962C8B-B14F-4D97-AF65-F5344CB8AC3E}">
        <p14:creationId xmlns:p14="http://schemas.microsoft.com/office/powerpoint/2010/main" val="16694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A novel approach: high-order schemes on unstructured meshes</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a:xfrm>
            <a:off x="7147714" y="-428115"/>
            <a:ext cx="454025" cy="105965"/>
          </a:xfrm>
        </p:spPr>
        <p:txBody>
          <a:bodyPr/>
          <a:lstStyle/>
          <a:p>
            <a:pPr>
              <a:defRPr/>
            </a:pPr>
            <a:fld id="{1105F73E-D302-7A49-9D49-5CFFB39DEAD8}" type="slidenum">
              <a:rPr lang="fr-FR" smtClean="0"/>
              <a:pPr>
                <a:defRPr/>
              </a:pPr>
              <a:t>6</a:t>
            </a:fld>
            <a:endParaRPr lang="fr-FR"/>
          </a:p>
        </p:txBody>
      </p:sp>
      <p:pic>
        <p:nvPicPr>
          <p:cNvPr id="6" name="15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5888" y="936508"/>
            <a:ext cx="2274362" cy="3920282"/>
          </a:xfrm>
          <a:prstGeom prst="rect">
            <a:avLst/>
          </a:prstGeom>
        </p:spPr>
      </p:pic>
      <p:sp>
        <p:nvSpPr>
          <p:cNvPr id="7" name="ZoneTexte 6"/>
          <p:cNvSpPr txBox="1"/>
          <p:nvPr/>
        </p:nvSpPr>
        <p:spPr>
          <a:xfrm>
            <a:off x="152400" y="1506500"/>
            <a:ext cx="4982309" cy="338554"/>
          </a:xfrm>
          <a:prstGeom prst="rect">
            <a:avLst/>
          </a:prstGeom>
          <a:noFill/>
          <a:effectLst>
            <a:outerShdw blurRad="50800" dist="38100" dir="2700000" algn="tl" rotWithShape="0">
              <a:prstClr val="black">
                <a:alpha val="40000"/>
              </a:prstClr>
            </a:outerShdw>
            <a:softEdge rad="0"/>
          </a:effectLst>
        </p:spPr>
        <p:txBody>
          <a:bodyPr wrap="square" rtlCol="0">
            <a:spAutoFit/>
          </a:bodyPr>
          <a:lstStyle/>
          <a:p>
            <a:pPr algn="ctr"/>
            <a:endParaRPr lang="en-US" sz="1600" dirty="0"/>
          </a:p>
        </p:txBody>
      </p:sp>
      <p:pic>
        <p:nvPicPr>
          <p:cNvPr id="8" name="3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3947" y="1698137"/>
            <a:ext cx="1858061" cy="2468880"/>
          </a:xfrm>
          <a:prstGeom prst="rect">
            <a:avLst/>
          </a:prstGeom>
        </p:spPr>
      </p:pic>
      <p:grpSp>
        <p:nvGrpSpPr>
          <p:cNvPr id="9" name="11 Grupo"/>
          <p:cNvGrpSpPr>
            <a:grpSpLocks noChangeAspect="1"/>
          </p:cNvGrpSpPr>
          <p:nvPr/>
        </p:nvGrpSpPr>
        <p:grpSpPr>
          <a:xfrm>
            <a:off x="5727136" y="1941122"/>
            <a:ext cx="3331930" cy="1458166"/>
            <a:chOff x="1763688" y="2852936"/>
            <a:chExt cx="4442573" cy="1944216"/>
          </a:xfrm>
        </p:grpSpPr>
        <p:sp>
          <p:nvSpPr>
            <p:cNvPr id="10" name="4 Rectángulo"/>
            <p:cNvSpPr/>
            <p:nvPr/>
          </p:nvSpPr>
          <p:spPr>
            <a:xfrm>
              <a:off x="1763688" y="3140968"/>
              <a:ext cx="360040"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5 Imagen"/>
            <p:cNvPicPr>
              <a:picLocks noChangeAspect="1"/>
            </p:cNvPicPr>
            <p:nvPr/>
          </p:nvPicPr>
          <p:blipFill rotWithShape="1">
            <a:blip r:embed="rId5" cstate="print">
              <a:extLst>
                <a:ext uri="{28A0092B-C50C-407E-A947-70E740481C1C}">
                  <a14:useLocalDpi xmlns:a14="http://schemas.microsoft.com/office/drawing/2010/main" val="0"/>
                </a:ext>
              </a:extLst>
            </a:blip>
            <a:srcRect l="48594" t="19258" r="28631" b="69948"/>
            <a:stretch/>
          </p:blipFill>
          <p:spPr>
            <a:xfrm>
              <a:off x="3118391" y="2852936"/>
              <a:ext cx="3087870" cy="1944216"/>
            </a:xfrm>
            <a:prstGeom prst="rect">
              <a:avLst/>
            </a:prstGeom>
            <a:ln>
              <a:solidFill>
                <a:srgbClr val="FF0000"/>
              </a:solidFill>
            </a:ln>
          </p:spPr>
        </p:pic>
        <p:cxnSp>
          <p:nvCxnSpPr>
            <p:cNvPr id="12" name="7 Conector recto"/>
            <p:cNvCxnSpPr/>
            <p:nvPr/>
          </p:nvCxnSpPr>
          <p:spPr>
            <a:xfrm flipH="1">
              <a:off x="1763688" y="2852936"/>
              <a:ext cx="1354703" cy="288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flipH="1" flipV="1">
              <a:off x="1763688" y="3356992"/>
              <a:ext cx="1354703" cy="1440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18 Grupo"/>
          <p:cNvGrpSpPr>
            <a:grpSpLocks noChangeAspect="1"/>
          </p:cNvGrpSpPr>
          <p:nvPr/>
        </p:nvGrpSpPr>
        <p:grpSpPr>
          <a:xfrm>
            <a:off x="5304119" y="1756860"/>
            <a:ext cx="3655229" cy="2683017"/>
            <a:chOff x="1403648" y="2348880"/>
            <a:chExt cx="4512629" cy="3312368"/>
          </a:xfrm>
        </p:grpSpPr>
        <p:sp>
          <p:nvSpPr>
            <p:cNvPr id="15" name="14 Rectángulo"/>
            <p:cNvSpPr/>
            <p:nvPr/>
          </p:nvSpPr>
          <p:spPr>
            <a:xfrm>
              <a:off x="1403648" y="4797152"/>
              <a:ext cx="360040" cy="504056"/>
            </a:xfrm>
            <a:prstGeom prst="rect">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8 Conector recto"/>
            <p:cNvCxnSpPr/>
            <p:nvPr/>
          </p:nvCxnSpPr>
          <p:spPr>
            <a:xfrm flipV="1">
              <a:off x="1403648" y="2348880"/>
              <a:ext cx="2088232" cy="2448272"/>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1403648" y="5301208"/>
              <a:ext cx="2088232" cy="36004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1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0346" y="2363394"/>
              <a:ext cx="2395931" cy="3296214"/>
            </a:xfrm>
            <a:prstGeom prst="rect">
              <a:avLst/>
            </a:prstGeom>
            <a:ln w="22225">
              <a:solidFill>
                <a:srgbClr val="0070C0"/>
              </a:solidFill>
            </a:ln>
          </p:spPr>
        </p:pic>
      </p:grpSp>
      <p:pic>
        <p:nvPicPr>
          <p:cNvPr id="20" name="Imag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579" y="2567579"/>
            <a:ext cx="3950096" cy="2260670"/>
          </a:xfrm>
          <a:prstGeom prst="rect">
            <a:avLst/>
          </a:prstGeom>
        </p:spPr>
      </p:pic>
      <p:pic>
        <p:nvPicPr>
          <p:cNvPr id="21" name="Image 20"/>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5769" t="6252" r="31946" b="7812"/>
          <a:stretch/>
        </p:blipFill>
        <p:spPr>
          <a:xfrm>
            <a:off x="7257860" y="1645171"/>
            <a:ext cx="1845088" cy="2427791"/>
          </a:xfrm>
          <a:prstGeom prst="rect">
            <a:avLst/>
          </a:prstGeom>
        </p:spPr>
      </p:pic>
      <p:grpSp>
        <p:nvGrpSpPr>
          <p:cNvPr id="22" name="Groupe 21"/>
          <p:cNvGrpSpPr/>
          <p:nvPr/>
        </p:nvGrpSpPr>
        <p:grpSpPr>
          <a:xfrm>
            <a:off x="223603" y="984844"/>
            <a:ext cx="4547061" cy="1571599"/>
            <a:chOff x="6122484" y="1947359"/>
            <a:chExt cx="1791348" cy="2060410"/>
          </a:xfrm>
        </p:grpSpPr>
        <p:sp>
          <p:nvSpPr>
            <p:cNvPr id="23" name="AutoShape 2138"/>
            <p:cNvSpPr>
              <a:spLocks noChangeArrowheads="1"/>
            </p:cNvSpPr>
            <p:nvPr/>
          </p:nvSpPr>
          <p:spPr bwMode="auto">
            <a:xfrm>
              <a:off x="6122484" y="1947359"/>
              <a:ext cx="1791348" cy="1782604"/>
            </a:xfrm>
            <a:prstGeom prst="roundRect">
              <a:avLst>
                <a:gd name="adj" fmla="val 4724"/>
              </a:avLst>
            </a:prstGeom>
            <a:solidFill>
              <a:schemeClr val="bg1"/>
            </a:solidFill>
            <a:ln w="12700" algn="ctr">
              <a:solidFill>
                <a:srgbClr val="002060"/>
              </a:solidFill>
              <a:round/>
              <a:headEnd/>
              <a:tailEnd/>
            </a:ln>
          </p:spPr>
          <p:txBody>
            <a:bodyPr wrap="none" lIns="109806" tIns="54905" rIns="109806" bIns="54905" anchor="ctr"/>
            <a:lstStyle/>
            <a:p>
              <a:pPr eaLnBrk="0" hangingPunct="0">
                <a:spcBef>
                  <a:spcPct val="20000"/>
                </a:spcBef>
              </a:pPr>
              <a:endParaRPr lang="en-GB"/>
            </a:p>
          </p:txBody>
        </p:sp>
        <p:sp>
          <p:nvSpPr>
            <p:cNvPr id="24" name="ZoneTexte 23"/>
            <p:cNvSpPr txBox="1"/>
            <p:nvPr/>
          </p:nvSpPr>
          <p:spPr bwMode="auto">
            <a:xfrm>
              <a:off x="6166802" y="1987327"/>
              <a:ext cx="1734162" cy="2020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s-ES_tradnl" sz="1600" baseline="0" dirty="0" smtClean="0">
                  <a:latin typeface="Verdana" charset="0"/>
                  <a:cs typeface="Arial" charset="0"/>
                </a:rPr>
                <a:t> </a:t>
              </a:r>
              <a:r>
                <a:rPr lang="en-US" sz="1600" b="1" dirty="0" smtClean="0">
                  <a:solidFill>
                    <a:srgbClr val="FF0000"/>
                  </a:solidFill>
                </a:rPr>
                <a:t>Unstructured </a:t>
              </a:r>
              <a:r>
                <a:rPr lang="en-US" sz="1600" b="1" dirty="0">
                  <a:solidFill>
                    <a:srgbClr val="FF0000"/>
                  </a:solidFill>
                </a:rPr>
                <a:t>non-aligned meshes</a:t>
              </a:r>
            </a:p>
            <a:p>
              <a:pPr marL="285750" indent="-285750">
                <a:buFont typeface="Arial" panose="020B0604020202020204" pitchFamily="34" charset="0"/>
                <a:buChar char="•"/>
              </a:pPr>
              <a:r>
                <a:rPr lang="en-US" sz="1600" dirty="0"/>
                <a:t>Easy definition of the geometry, high accuracy (curved elements).</a:t>
              </a:r>
            </a:p>
            <a:p>
              <a:pPr marL="285750" indent="-285750">
                <a:buFont typeface="Arial" panose="020B0604020202020204" pitchFamily="34" charset="0"/>
                <a:buChar char="•"/>
              </a:pPr>
              <a:r>
                <a:rPr lang="en-US" sz="1600" dirty="0"/>
                <a:t>Able to deal with any magnetic configuration.</a:t>
              </a:r>
            </a:p>
            <a:p>
              <a:pPr marL="285750" indent="-285750">
                <a:buFont typeface="Arial" panose="020B0604020202020204" pitchFamily="34" charset="0"/>
                <a:buChar char="•"/>
              </a:pPr>
              <a:r>
                <a:rPr lang="en-US" sz="1600" dirty="0"/>
                <a:t>Computation up to the center of the machine. </a:t>
              </a:r>
            </a:p>
            <a:p>
              <a:endParaRPr lang="en-US" sz="1600" baseline="0" dirty="0" smtClean="0">
                <a:latin typeface="Verdana" charset="0"/>
                <a:cs typeface="Arial" charset="0"/>
              </a:endParaRPr>
            </a:p>
          </p:txBody>
        </p:sp>
      </p:grpSp>
      <p:sp>
        <p:nvSpPr>
          <p:cNvPr id="27" name="Espace réservé du numéro de diapositive 4"/>
          <p:cNvSpPr txBox="1">
            <a:spLocks/>
          </p:cNvSpPr>
          <p:nvPr/>
        </p:nvSpPr>
        <p:spPr>
          <a:xfrm>
            <a:off x="8356034" y="225029"/>
            <a:ext cx="454025" cy="105965"/>
          </a:xfrm>
          <a:prstGeom prst="rect">
            <a:avLst/>
          </a:prstGeom>
        </p:spPr>
        <p:txBody>
          <a:bodyPr vert="horz" wrap="square" lIns="91440" tIns="45720" rIns="91440" bIns="45720" numCol="1" anchor="ctr" anchorCtr="0" compatLnSpc="1">
            <a:prstTxWarp prst="textNoShape">
              <a:avLst/>
            </a:prstTxWarp>
          </a:bodyPr>
          <a:lstStyle>
            <a:defPPr>
              <a:defRPr lang="fr-FR"/>
            </a:defPPr>
            <a:lvl1pPr algn="ctr" defTabSz="457200" rtl="0" eaLnBrk="1" fontAlgn="base" hangingPunct="1">
              <a:spcBef>
                <a:spcPct val="0"/>
              </a:spcBef>
              <a:spcAft>
                <a:spcPct val="0"/>
              </a:spcAft>
              <a:defRPr sz="800" b="1" kern="1200">
                <a:solidFill>
                  <a:schemeClr val="bg1"/>
                </a:solidFill>
                <a:latin typeface="Arial"/>
                <a:ea typeface="ＭＳ Ｐゴシック" charset="0"/>
                <a:cs typeface="Arial"/>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fr-FR" dirty="0"/>
              <a:t>5</a:t>
            </a:r>
          </a:p>
        </p:txBody>
      </p:sp>
      <p:sp>
        <p:nvSpPr>
          <p:cNvPr id="19" name="ZoneTexte 18"/>
          <p:cNvSpPr txBox="1"/>
          <p:nvPr/>
        </p:nvSpPr>
        <p:spPr bwMode="auto">
          <a:xfrm>
            <a:off x="1092631" y="4795235"/>
            <a:ext cx="26657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n-US" b="1" baseline="0" dirty="0" smtClean="0">
                <a:solidFill>
                  <a:srgbClr val="FF0000"/>
                </a:solidFill>
                <a:latin typeface="Verdana" charset="0"/>
                <a:cs typeface="Arial" charset="0"/>
              </a:rPr>
              <a:t>Tokamak WEST</a:t>
            </a:r>
          </a:p>
        </p:txBody>
      </p:sp>
    </p:spTree>
    <p:extLst>
      <p:ext uri="{BB962C8B-B14F-4D97-AF65-F5344CB8AC3E}">
        <p14:creationId xmlns:p14="http://schemas.microsoft.com/office/powerpoint/2010/main" val="3383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Outline</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7</a:t>
            </a:fld>
            <a:endParaRPr lang="fr-FR"/>
          </a:p>
        </p:txBody>
      </p:sp>
      <p:sp>
        <p:nvSpPr>
          <p:cNvPr id="2" name="ZoneTexte 1"/>
          <p:cNvSpPr txBox="1"/>
          <p:nvPr/>
        </p:nvSpPr>
        <p:spPr bwMode="auto">
          <a:xfrm>
            <a:off x="859926" y="1057843"/>
            <a:ext cx="7404179"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marL="171450" indent="-171450">
              <a:buFont typeface="Arial" panose="020B0604020202020204" pitchFamily="34" charset="0"/>
              <a:buChar char="•"/>
            </a:pPr>
            <a:r>
              <a:rPr lang="en-US" dirty="0" smtClean="0">
                <a:latin typeface="Verdana" charset="0"/>
                <a:cs typeface="Arial" charset="0"/>
              </a:rPr>
              <a:t>Motivation of the work</a:t>
            </a:r>
          </a:p>
          <a:p>
            <a:pPr marL="171450" indent="-171450">
              <a:buFont typeface="Arial" panose="020B0604020202020204" pitchFamily="34" charset="0"/>
              <a:buChar char="•"/>
            </a:pPr>
            <a:r>
              <a:rPr lang="en-US" baseline="0" dirty="0" smtClean="0">
                <a:solidFill>
                  <a:srgbClr val="FF0000"/>
                </a:solidFill>
                <a:latin typeface="Verdana" charset="0"/>
                <a:cs typeface="Arial" charset="0"/>
              </a:rPr>
              <a:t>The</a:t>
            </a:r>
            <a:r>
              <a:rPr lang="en-US" dirty="0" smtClean="0">
                <a:solidFill>
                  <a:srgbClr val="FF0000"/>
                </a:solidFill>
                <a:latin typeface="Verdana" charset="0"/>
                <a:cs typeface="Arial" charset="0"/>
              </a:rPr>
              <a:t> HDG scheme in a nutshell</a:t>
            </a:r>
          </a:p>
          <a:p>
            <a:pPr marL="171450" indent="-171450">
              <a:buFont typeface="Arial" panose="020B0604020202020204" pitchFamily="34" charset="0"/>
              <a:buChar char="•"/>
            </a:pPr>
            <a:r>
              <a:rPr lang="en-US" baseline="0" dirty="0" smtClean="0">
                <a:latin typeface="Verdana" charset="0"/>
                <a:cs typeface="Arial" charset="0"/>
              </a:rPr>
              <a:t>High-order and numerical</a:t>
            </a:r>
            <a:r>
              <a:rPr lang="en-US" dirty="0" smtClean="0">
                <a:latin typeface="Verdana" charset="0"/>
                <a:cs typeface="Arial" charset="0"/>
              </a:rPr>
              <a:t> diffusion</a:t>
            </a:r>
            <a:endParaRPr lang="en-US" baseline="0" dirty="0" smtClean="0">
              <a:latin typeface="Verdana" charset="0"/>
              <a:cs typeface="Arial" charset="0"/>
            </a:endParaRPr>
          </a:p>
          <a:p>
            <a:pPr marL="171450" indent="-171450">
              <a:buFont typeface="Arial" panose="020B0604020202020204" pitchFamily="34" charset="0"/>
              <a:buChar char="•"/>
            </a:pPr>
            <a:r>
              <a:rPr lang="en-US" dirty="0" smtClean="0">
                <a:latin typeface="Verdana" charset="0"/>
                <a:cs typeface="Arial" charset="0"/>
              </a:rPr>
              <a:t>Numerical tests on real geometries/magnetic configurations </a:t>
            </a:r>
            <a:endParaRPr lang="en-US" baseline="0" dirty="0" smtClean="0">
              <a:latin typeface="Verdana" charset="0"/>
              <a:cs typeface="Arial" charset="0"/>
            </a:endParaRPr>
          </a:p>
        </p:txBody>
      </p:sp>
    </p:spTree>
    <p:extLst>
      <p:ext uri="{BB962C8B-B14F-4D97-AF65-F5344CB8AC3E}">
        <p14:creationId xmlns:p14="http://schemas.microsoft.com/office/powerpoint/2010/main" val="1315553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The numerical scheme: hybrid discontinuous Galerkin (HDG)</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8</a:t>
            </a:fld>
            <a:endParaRPr lang="fr-FR"/>
          </a:p>
        </p:txBody>
      </p:sp>
      <p:grpSp>
        <p:nvGrpSpPr>
          <p:cNvPr id="17" name="Groupe 16"/>
          <p:cNvGrpSpPr/>
          <p:nvPr/>
        </p:nvGrpSpPr>
        <p:grpSpPr>
          <a:xfrm>
            <a:off x="223603" y="893334"/>
            <a:ext cx="4547061" cy="2059727"/>
            <a:chOff x="6122484" y="1827388"/>
            <a:chExt cx="1791348" cy="2340323"/>
          </a:xfrm>
        </p:grpSpPr>
        <p:sp>
          <p:nvSpPr>
            <p:cNvPr id="18" name="AutoShape 2138"/>
            <p:cNvSpPr>
              <a:spLocks noChangeArrowheads="1"/>
            </p:cNvSpPr>
            <p:nvPr/>
          </p:nvSpPr>
          <p:spPr bwMode="auto">
            <a:xfrm>
              <a:off x="6122484" y="1947359"/>
              <a:ext cx="1791348" cy="1782604"/>
            </a:xfrm>
            <a:prstGeom prst="roundRect">
              <a:avLst>
                <a:gd name="adj" fmla="val 4724"/>
              </a:avLst>
            </a:prstGeom>
            <a:solidFill>
              <a:schemeClr val="bg1"/>
            </a:solidFill>
            <a:ln w="12700" algn="ctr">
              <a:solidFill>
                <a:srgbClr val="002060"/>
              </a:solidFill>
              <a:round/>
              <a:headEnd/>
              <a:tailEnd/>
            </a:ln>
          </p:spPr>
          <p:txBody>
            <a:bodyPr wrap="none" lIns="109806" tIns="54905" rIns="109806" bIns="54905" anchor="ctr"/>
            <a:lstStyle/>
            <a:p>
              <a:pPr eaLnBrk="0" hangingPunct="0">
                <a:spcBef>
                  <a:spcPct val="20000"/>
                </a:spcBef>
              </a:pPr>
              <a:endParaRPr lang="en-GB"/>
            </a:p>
          </p:txBody>
        </p:sp>
        <p:sp>
          <p:nvSpPr>
            <p:cNvPr id="19" name="ZoneTexte 18"/>
            <p:cNvSpPr txBox="1"/>
            <p:nvPr/>
          </p:nvSpPr>
          <p:spPr bwMode="auto">
            <a:xfrm>
              <a:off x="6166802" y="1827388"/>
              <a:ext cx="1734162" cy="2340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s-ES_tradnl" sz="1600" baseline="0" dirty="0" smtClean="0">
                  <a:latin typeface="Verdana" charset="0"/>
                  <a:cs typeface="Arial" charset="0"/>
                </a:rPr>
                <a:t> </a:t>
              </a:r>
              <a:r>
                <a:rPr lang="en-US" sz="1600" b="1" dirty="0" smtClean="0">
                  <a:solidFill>
                    <a:srgbClr val="FF0000"/>
                  </a:solidFill>
                </a:rPr>
                <a:t>What is a discontinuous Galerkin method</a:t>
              </a:r>
              <a:endParaRPr lang="en-US" sz="1600" b="1" dirty="0">
                <a:solidFill>
                  <a:srgbClr val="FF0000"/>
                </a:solidFill>
              </a:endParaRPr>
            </a:p>
            <a:p>
              <a:pPr marL="285750" indent="-285750">
                <a:buFont typeface="Arial" panose="020B0604020202020204" pitchFamily="34" charset="0"/>
                <a:buChar char="•"/>
              </a:pPr>
              <a:r>
                <a:rPr lang="en-US" sz="1400" dirty="0"/>
                <a:t>A finite element method based on a discontinuous solution element-by-element.</a:t>
              </a:r>
            </a:p>
            <a:p>
              <a:pPr marL="285750" indent="-285750">
                <a:buFont typeface="Arial" panose="020B0604020202020204" pitchFamily="34" charset="0"/>
                <a:buChar char="•"/>
              </a:pPr>
              <a:r>
                <a:rPr lang="en-US" sz="1400" dirty="0"/>
                <a:t>Introduced in the ’70s by Reed and Hill.</a:t>
              </a:r>
            </a:p>
            <a:p>
              <a:pPr marL="285750" indent="-285750">
                <a:buFont typeface="Arial" panose="020B0604020202020204" pitchFamily="34" charset="0"/>
                <a:buChar char="•"/>
              </a:pPr>
              <a:r>
                <a:rPr lang="en-US" sz="1400" dirty="0"/>
                <a:t>Continuity is not embedded in the space of the solutions but it is imposed weakly by means of numerical fluxes.</a:t>
              </a:r>
            </a:p>
            <a:p>
              <a:endParaRPr lang="en-US" sz="1600" baseline="0" dirty="0" smtClean="0">
                <a:latin typeface="Verdana" charset="0"/>
                <a:cs typeface="Arial" charset="0"/>
              </a:endParaRPr>
            </a:p>
          </p:txBody>
        </p:sp>
      </p:grpSp>
      <p:grpSp>
        <p:nvGrpSpPr>
          <p:cNvPr id="21" name="Groupe 20"/>
          <p:cNvGrpSpPr/>
          <p:nvPr/>
        </p:nvGrpSpPr>
        <p:grpSpPr>
          <a:xfrm>
            <a:off x="226103" y="2927646"/>
            <a:ext cx="4547061" cy="1709106"/>
            <a:chOff x="6122484" y="1947359"/>
            <a:chExt cx="1791348" cy="1941937"/>
          </a:xfrm>
        </p:grpSpPr>
        <p:sp>
          <p:nvSpPr>
            <p:cNvPr id="22" name="AutoShape 2138"/>
            <p:cNvSpPr>
              <a:spLocks noChangeArrowheads="1"/>
            </p:cNvSpPr>
            <p:nvPr/>
          </p:nvSpPr>
          <p:spPr bwMode="auto">
            <a:xfrm>
              <a:off x="6122484" y="1947359"/>
              <a:ext cx="1791348" cy="1782604"/>
            </a:xfrm>
            <a:prstGeom prst="roundRect">
              <a:avLst>
                <a:gd name="adj" fmla="val 4724"/>
              </a:avLst>
            </a:prstGeom>
            <a:solidFill>
              <a:schemeClr val="bg1"/>
            </a:solidFill>
            <a:ln w="12700" algn="ctr">
              <a:solidFill>
                <a:srgbClr val="002060"/>
              </a:solidFill>
              <a:round/>
              <a:headEnd/>
              <a:tailEnd/>
            </a:ln>
          </p:spPr>
          <p:txBody>
            <a:bodyPr wrap="none" lIns="109806" tIns="54905" rIns="109806" bIns="54905" anchor="ctr"/>
            <a:lstStyle/>
            <a:p>
              <a:pPr eaLnBrk="0" hangingPunct="0">
                <a:spcBef>
                  <a:spcPct val="20000"/>
                </a:spcBef>
              </a:pPr>
              <a:endParaRPr lang="en-GB"/>
            </a:p>
          </p:txBody>
        </p:sp>
        <p:sp>
          <p:nvSpPr>
            <p:cNvPr id="25" name="ZoneTexte 24"/>
            <p:cNvSpPr txBox="1"/>
            <p:nvPr/>
          </p:nvSpPr>
          <p:spPr bwMode="auto">
            <a:xfrm>
              <a:off x="6166802" y="2105802"/>
              <a:ext cx="1734162" cy="178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s-ES_tradnl" sz="1600" baseline="0" dirty="0" smtClean="0">
                  <a:latin typeface="Verdana" charset="0"/>
                  <a:cs typeface="Arial" charset="0"/>
                </a:rPr>
                <a:t> </a:t>
              </a:r>
              <a:r>
                <a:rPr lang="en-US" sz="1600" b="1" dirty="0" smtClean="0">
                  <a:solidFill>
                    <a:srgbClr val="FF0000"/>
                  </a:solidFill>
                </a:rPr>
                <a:t>Why a DG scheme for plasma transport?</a:t>
              </a:r>
              <a:endParaRPr lang="en-US" sz="1600" b="1" dirty="0">
                <a:solidFill>
                  <a:srgbClr val="FF0000"/>
                </a:solidFill>
              </a:endParaRPr>
            </a:p>
            <a:p>
              <a:pPr marL="285750" indent="-285750">
                <a:buFont typeface="Arial" panose="020B0604020202020204" pitchFamily="34" charset="0"/>
                <a:buChar char="•"/>
              </a:pPr>
              <a:r>
                <a:rPr lang="en-US" sz="1400" dirty="0"/>
                <a:t>Stable and robust scheme (stabilization introduced by the numerical fluxes).</a:t>
              </a:r>
            </a:p>
            <a:p>
              <a:pPr marL="285750" indent="-285750">
                <a:buFont typeface="Arial" panose="020B0604020202020204" pitchFamily="34" charset="0"/>
                <a:buChar char="•"/>
              </a:pPr>
              <a:r>
                <a:rPr lang="en-US" sz="1400" dirty="0"/>
                <a:t>No need to introduce stabilization terms.</a:t>
              </a:r>
            </a:p>
            <a:p>
              <a:pPr marL="285750" indent="-285750">
                <a:buFont typeface="Arial" panose="020B0604020202020204" pitchFamily="34" charset="0"/>
                <a:buChar char="•"/>
              </a:pPr>
              <a:r>
                <a:rPr lang="en-US" sz="1400" dirty="0"/>
                <a:t>Highly parallelizable.</a:t>
              </a:r>
            </a:p>
            <a:p>
              <a:pPr marL="285750" indent="-285750">
                <a:buFont typeface="Arial" panose="020B0604020202020204" pitchFamily="34" charset="0"/>
                <a:buChar char="•"/>
              </a:pPr>
              <a:r>
                <a:rPr lang="en-US" sz="1400" dirty="0"/>
                <a:t>Easy </a:t>
              </a:r>
              <a:r>
                <a:rPr lang="en-US" sz="1400" dirty="0" err="1"/>
                <a:t>adaptivity</a:t>
              </a:r>
              <a:r>
                <a:rPr lang="en-US" sz="1400" dirty="0"/>
                <a:t>.</a:t>
              </a:r>
            </a:p>
            <a:p>
              <a:endParaRPr lang="en-US" sz="1600" baseline="0" dirty="0" smtClean="0">
                <a:latin typeface="Verdana" charset="0"/>
                <a:cs typeface="Arial" charset="0"/>
              </a:endParaRPr>
            </a:p>
          </p:txBody>
        </p:sp>
      </p:grpSp>
      <p:grpSp>
        <p:nvGrpSpPr>
          <p:cNvPr id="26" name="Groupe 25"/>
          <p:cNvGrpSpPr>
            <a:grpSpLocks noChangeAspect="1"/>
          </p:cNvGrpSpPr>
          <p:nvPr/>
        </p:nvGrpSpPr>
        <p:grpSpPr>
          <a:xfrm>
            <a:off x="5765944" y="2889624"/>
            <a:ext cx="2748174" cy="1871260"/>
            <a:chOff x="628396" y="2500306"/>
            <a:chExt cx="3700031" cy="2519391"/>
          </a:xfrm>
        </p:grpSpPr>
        <p:grpSp>
          <p:nvGrpSpPr>
            <p:cNvPr id="27" name="36 Grupo"/>
            <p:cNvGrpSpPr/>
            <p:nvPr/>
          </p:nvGrpSpPr>
          <p:grpSpPr>
            <a:xfrm>
              <a:off x="628396" y="2500306"/>
              <a:ext cx="3514976" cy="2397372"/>
              <a:chOff x="628396" y="2500306"/>
              <a:chExt cx="3514976" cy="2397372"/>
            </a:xfrm>
          </p:grpSpPr>
          <p:grpSp>
            <p:nvGrpSpPr>
              <p:cNvPr id="36" name="11 Grupo"/>
              <p:cNvGrpSpPr/>
              <p:nvPr/>
            </p:nvGrpSpPr>
            <p:grpSpPr>
              <a:xfrm>
                <a:off x="642910" y="2500306"/>
                <a:ext cx="3477270" cy="2397372"/>
                <a:chOff x="2928532" y="1623524"/>
                <a:chExt cx="3477270" cy="2397372"/>
              </a:xfrm>
            </p:grpSpPr>
            <p:sp>
              <p:nvSpPr>
                <p:cNvPr id="43" name="6 Triángulo isósceles"/>
                <p:cNvSpPr/>
                <p:nvPr/>
              </p:nvSpPr>
              <p:spPr bwMode="auto">
                <a:xfrm rot="15007604">
                  <a:off x="2821375" y="2484979"/>
                  <a:ext cx="1643074" cy="1428760"/>
                </a:xfrm>
                <a:prstGeom prst="triangle">
                  <a:avLst/>
                </a:prstGeom>
                <a:noFill/>
                <a:ln w="19050"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44" name="7 Triángulo isósceles"/>
                <p:cNvSpPr/>
                <p:nvPr/>
              </p:nvSpPr>
              <p:spPr bwMode="auto">
                <a:xfrm rot="4200000">
                  <a:off x="4869885" y="1730681"/>
                  <a:ext cx="1643074" cy="1428760"/>
                </a:xfrm>
                <a:prstGeom prst="triangle">
                  <a:avLst/>
                </a:prstGeom>
                <a:noFill/>
                <a:ln w="19050"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grpSp>
          <p:sp>
            <p:nvSpPr>
              <p:cNvPr id="37" name="12 Elipse"/>
              <p:cNvSpPr/>
              <p:nvPr/>
            </p:nvSpPr>
            <p:spPr bwMode="auto">
              <a:xfrm>
                <a:off x="628396" y="4242714"/>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38" name="13 Elipse"/>
              <p:cNvSpPr/>
              <p:nvPr/>
            </p:nvSpPr>
            <p:spPr bwMode="auto">
              <a:xfrm>
                <a:off x="1672070" y="3000372"/>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39" name="14 Elipse"/>
              <p:cNvSpPr/>
              <p:nvPr/>
            </p:nvSpPr>
            <p:spPr bwMode="auto">
              <a:xfrm>
                <a:off x="2214546" y="4502834"/>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40" name="15 Elipse"/>
              <p:cNvSpPr/>
              <p:nvPr/>
            </p:nvSpPr>
            <p:spPr bwMode="auto">
              <a:xfrm>
                <a:off x="2928926" y="4286256"/>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41" name="16 Elipse"/>
              <p:cNvSpPr/>
              <p:nvPr/>
            </p:nvSpPr>
            <p:spPr bwMode="auto">
              <a:xfrm>
                <a:off x="4000496" y="3000372"/>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42" name="17 Elipse"/>
              <p:cNvSpPr/>
              <p:nvPr/>
            </p:nvSpPr>
            <p:spPr bwMode="auto">
              <a:xfrm>
                <a:off x="2385318" y="2729134"/>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grpSp>
        <p:grpSp>
          <p:nvGrpSpPr>
            <p:cNvPr id="29" name="22 Grupo"/>
            <p:cNvGrpSpPr/>
            <p:nvPr/>
          </p:nvGrpSpPr>
          <p:grpSpPr>
            <a:xfrm>
              <a:off x="1592693" y="2564569"/>
              <a:ext cx="2735734" cy="2455128"/>
              <a:chOff x="3321719" y="2993197"/>
              <a:chExt cx="2735734" cy="2455128"/>
            </a:xfrm>
          </p:grpSpPr>
          <p:sp>
            <p:nvSpPr>
              <p:cNvPr id="33" name="18 Elipse"/>
              <p:cNvSpPr/>
              <p:nvPr/>
            </p:nvSpPr>
            <p:spPr bwMode="auto">
              <a:xfrm rot="20400000">
                <a:off x="3321719" y="3278951"/>
                <a:ext cx="714380" cy="1920253"/>
              </a:xfrm>
              <a:prstGeom prst="ellipse">
                <a:avLst/>
              </a:prstGeom>
              <a:noFill/>
              <a:ln w="9525" cap="flat" cmpd="sng" algn="ctr">
                <a:solidFill>
                  <a:srgbClr val="FF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34" name="19 Elipse"/>
              <p:cNvSpPr/>
              <p:nvPr/>
            </p:nvSpPr>
            <p:spPr bwMode="auto">
              <a:xfrm rot="20400000">
                <a:off x="4178975" y="2993197"/>
                <a:ext cx="714380" cy="1920253"/>
              </a:xfrm>
              <a:prstGeom prst="ellipse">
                <a:avLst/>
              </a:prstGeom>
              <a:noFill/>
              <a:ln w="9525" cap="flat" cmpd="sng" algn="ctr">
                <a:solidFill>
                  <a:srgbClr val="FF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35" name="20 CuadroTexto"/>
              <p:cNvSpPr txBox="1"/>
              <p:nvPr/>
            </p:nvSpPr>
            <p:spPr>
              <a:xfrm>
                <a:off x="4752584" y="4743882"/>
                <a:ext cx="1304869" cy="704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a-ES" sz="1400" b="0" i="0" u="none" strike="noStrike" kern="0" cap="none" spc="0" normalizeH="0" baseline="0" noProof="0" dirty="0" smtClean="0">
                    <a:ln>
                      <a:noFill/>
                    </a:ln>
                    <a:solidFill>
                      <a:srgbClr val="FF0000"/>
                    </a:solidFill>
                    <a:effectLst/>
                    <a:uLnTx/>
                    <a:uFillTx/>
                    <a:latin typeface="Calibri" panose="020F0502020204030204"/>
                  </a:rPr>
                  <a:t>Duplicated nodes</a:t>
                </a:r>
                <a:endParaRPr kumimoji="0" lang="en-GB" sz="1400" b="0" i="0" u="none" strike="noStrike" kern="0" cap="none" spc="0" normalizeH="0" baseline="0" noProof="0" dirty="0" smtClean="0">
                  <a:ln>
                    <a:noFill/>
                  </a:ln>
                  <a:solidFill>
                    <a:srgbClr val="FF0000"/>
                  </a:solidFill>
                  <a:effectLst/>
                  <a:uLnTx/>
                  <a:uFillTx/>
                  <a:latin typeface="Calibri" panose="020F0502020204030204"/>
                </a:endParaRPr>
              </a:p>
            </p:txBody>
          </p:sp>
        </p:grpSp>
        <p:grpSp>
          <p:nvGrpSpPr>
            <p:cNvPr id="30" name="39 Grupo"/>
            <p:cNvGrpSpPr/>
            <p:nvPr/>
          </p:nvGrpSpPr>
          <p:grpSpPr>
            <a:xfrm>
              <a:off x="1840483" y="3069268"/>
              <a:ext cx="1050312" cy="1089479"/>
              <a:chOff x="1840483" y="3069268"/>
              <a:chExt cx="1050312" cy="1089479"/>
            </a:xfrm>
          </p:grpSpPr>
          <p:sp>
            <p:nvSpPr>
              <p:cNvPr id="31" name="37 Flecha izquierda y derecha"/>
              <p:cNvSpPr/>
              <p:nvPr/>
            </p:nvSpPr>
            <p:spPr bwMode="auto">
              <a:xfrm rot="20227144">
                <a:off x="1840483" y="3069268"/>
                <a:ext cx="785818" cy="357190"/>
              </a:xfrm>
              <a:prstGeom prst="leftRightArrow">
                <a:avLst/>
              </a:prstGeom>
              <a:solidFill>
                <a:srgbClr val="66FF33"/>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32" name="38 Flecha izquierda y derecha"/>
              <p:cNvSpPr/>
              <p:nvPr/>
            </p:nvSpPr>
            <p:spPr bwMode="auto">
              <a:xfrm rot="20227144">
                <a:off x="2104977" y="3801557"/>
                <a:ext cx="785818" cy="357190"/>
              </a:xfrm>
              <a:prstGeom prst="leftRightArrow">
                <a:avLst/>
              </a:prstGeom>
              <a:solidFill>
                <a:srgbClr val="66FF33"/>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grpSp>
      </p:grpSp>
      <p:grpSp>
        <p:nvGrpSpPr>
          <p:cNvPr id="45" name="36 Grupo"/>
          <p:cNvGrpSpPr>
            <a:grpSpLocks noChangeAspect="1"/>
          </p:cNvGrpSpPr>
          <p:nvPr/>
        </p:nvGrpSpPr>
        <p:grpSpPr>
          <a:xfrm>
            <a:off x="6041265" y="1329499"/>
            <a:ext cx="1774002" cy="1336740"/>
            <a:chOff x="628396" y="2771784"/>
            <a:chExt cx="2821290" cy="2125894"/>
          </a:xfrm>
        </p:grpSpPr>
        <p:grpSp>
          <p:nvGrpSpPr>
            <p:cNvPr id="46" name="11 Grupo"/>
            <p:cNvGrpSpPr/>
            <p:nvPr/>
          </p:nvGrpSpPr>
          <p:grpSpPr>
            <a:xfrm>
              <a:off x="642910" y="2771784"/>
              <a:ext cx="2776515" cy="2125894"/>
              <a:chOff x="2928532" y="1895002"/>
              <a:chExt cx="2776515" cy="2125894"/>
            </a:xfrm>
          </p:grpSpPr>
          <p:sp>
            <p:nvSpPr>
              <p:cNvPr id="51" name="6 Triángulo isósceles"/>
              <p:cNvSpPr/>
              <p:nvPr/>
            </p:nvSpPr>
            <p:spPr bwMode="auto">
              <a:xfrm rot="15007604">
                <a:off x="2821375" y="2484979"/>
                <a:ext cx="1643074" cy="1428760"/>
              </a:xfrm>
              <a:prstGeom prst="triangle">
                <a:avLst/>
              </a:prstGeom>
              <a:noFill/>
              <a:ln w="19050"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52" name="7 Triángulo isósceles"/>
              <p:cNvSpPr/>
              <p:nvPr/>
            </p:nvSpPr>
            <p:spPr bwMode="auto">
              <a:xfrm rot="4200000">
                <a:off x="4169130" y="2002159"/>
                <a:ext cx="1643074" cy="1428760"/>
              </a:xfrm>
              <a:prstGeom prst="triangle">
                <a:avLst/>
              </a:prstGeom>
              <a:noFill/>
              <a:ln w="19050"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grpSp>
        <p:sp>
          <p:nvSpPr>
            <p:cNvPr id="47" name="12 Elipse"/>
            <p:cNvSpPr/>
            <p:nvPr/>
          </p:nvSpPr>
          <p:spPr bwMode="auto">
            <a:xfrm>
              <a:off x="628396" y="4242714"/>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48" name="13 Elipse"/>
            <p:cNvSpPr/>
            <p:nvPr/>
          </p:nvSpPr>
          <p:spPr bwMode="auto">
            <a:xfrm>
              <a:off x="1672070" y="3000372"/>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49" name="14 Elipse"/>
            <p:cNvSpPr/>
            <p:nvPr/>
          </p:nvSpPr>
          <p:spPr bwMode="auto">
            <a:xfrm>
              <a:off x="2214546" y="4502834"/>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sp>
          <p:nvSpPr>
            <p:cNvPr id="50" name="16 Elipse"/>
            <p:cNvSpPr/>
            <p:nvPr/>
          </p:nvSpPr>
          <p:spPr bwMode="auto">
            <a:xfrm>
              <a:off x="3306810" y="3285718"/>
              <a:ext cx="142876" cy="142876"/>
            </a:xfrm>
            <a:prstGeom prst="ellipse">
              <a:avLst/>
            </a:prstGeom>
            <a:solidFill>
              <a:srgbClr val="44546A"/>
            </a:solidFill>
            <a:ln w="9525" cap="flat" cmpd="sng" algn="ctr">
              <a:solidFill>
                <a:sysClr val="windowText" lastClr="000000"/>
              </a:solidFill>
              <a:prstDash val="solid"/>
              <a:round/>
              <a:headEnd type="triangle" w="sm" len="sm"/>
              <a:tailEnd type="triangle" w="sm" len="sm"/>
            </a:ln>
            <a:effectLst/>
          </p:spPr>
          <p:txBody>
            <a:bodyPr vert="horz" wrap="square" lIns="91440" tIns="45720" rIns="91440" bIns="45720" numCol="1" rtlCol="0" anchor="t" anchorCtr="0" compatLnSpc="1">
              <a:prstTxWarp prst="textNoShape">
                <a:avLst/>
              </a:prstTxWarp>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endParaRPr kumimoji="0" lang="en-GB" sz="2400" b="0" i="0" u="none" strike="noStrike" kern="0" cap="none" spc="0" normalizeH="0" baseline="0" noProof="0" smtClean="0">
                <a:ln>
                  <a:noFill/>
                </a:ln>
                <a:solidFill>
                  <a:prstClr val="white"/>
                </a:solidFill>
                <a:effectLst/>
                <a:uLnTx/>
                <a:uFillTx/>
              </a:endParaRPr>
            </a:p>
          </p:txBody>
        </p:sp>
      </p:grpSp>
      <p:sp>
        <p:nvSpPr>
          <p:cNvPr id="53" name="20 CuadroTexto"/>
          <p:cNvSpPr txBox="1"/>
          <p:nvPr/>
        </p:nvSpPr>
        <p:spPr>
          <a:xfrm>
            <a:off x="5486391" y="886549"/>
            <a:ext cx="2971317" cy="523220"/>
          </a:xfrm>
          <a:prstGeom prst="rect">
            <a:avLst/>
          </a:prstGeom>
          <a:noFill/>
        </p:spPr>
        <p:txBody>
          <a:bodyPr wrap="square" rtlCol="0">
            <a:spAutoFit/>
          </a:bodyPr>
          <a:lstStyle/>
          <a:p>
            <a:pPr algn="ctr" fontAlgn="auto">
              <a:spcBef>
                <a:spcPts val="0"/>
              </a:spcBef>
              <a:spcAft>
                <a:spcPts val="0"/>
              </a:spcAft>
            </a:pPr>
            <a:r>
              <a:rPr lang="ca-ES" sz="1400" b="1" dirty="0" smtClean="0">
                <a:solidFill>
                  <a:srgbClr val="FF0000"/>
                </a:solidFill>
                <a:latin typeface="Calibri" panose="020F0502020204030204"/>
              </a:rPr>
              <a:t>Classic (continuous) finite element scheme (CG)</a:t>
            </a:r>
            <a:endParaRPr lang="en-GB" sz="1400" b="1" dirty="0">
              <a:solidFill>
                <a:srgbClr val="FF0000"/>
              </a:solidFill>
              <a:latin typeface="Calibri" panose="020F0502020204030204"/>
            </a:endParaRPr>
          </a:p>
        </p:txBody>
      </p:sp>
      <p:sp>
        <p:nvSpPr>
          <p:cNvPr id="54" name="20 CuadroTexto"/>
          <p:cNvSpPr txBox="1"/>
          <p:nvPr/>
        </p:nvSpPr>
        <p:spPr>
          <a:xfrm>
            <a:off x="5579805" y="2701535"/>
            <a:ext cx="3008847" cy="307777"/>
          </a:xfrm>
          <a:prstGeom prst="rect">
            <a:avLst/>
          </a:prstGeom>
          <a:noFill/>
        </p:spPr>
        <p:txBody>
          <a:bodyPr wrap="square" rtlCol="0">
            <a:spAutoFit/>
          </a:bodyPr>
          <a:lstStyle/>
          <a:p>
            <a:pPr algn="ctr" fontAlgn="auto">
              <a:spcBef>
                <a:spcPts val="0"/>
              </a:spcBef>
              <a:spcAft>
                <a:spcPts val="0"/>
              </a:spcAft>
            </a:pPr>
            <a:r>
              <a:rPr lang="ca-ES" sz="1400" b="1" dirty="0" smtClean="0">
                <a:solidFill>
                  <a:srgbClr val="FF0000"/>
                </a:solidFill>
                <a:latin typeface="Calibri" panose="020F0502020204030204"/>
              </a:rPr>
              <a:t>Discontinuous Galerkin (DG)</a:t>
            </a:r>
            <a:endParaRPr lang="en-GB" sz="1400" b="1" dirty="0">
              <a:solidFill>
                <a:srgbClr val="FF0000"/>
              </a:solidFill>
              <a:latin typeface="Calibri" panose="020F0502020204030204"/>
            </a:endParaRPr>
          </a:p>
        </p:txBody>
      </p:sp>
    </p:spTree>
    <p:extLst>
      <p:ext uri="{BB962C8B-B14F-4D97-AF65-F5344CB8AC3E}">
        <p14:creationId xmlns:p14="http://schemas.microsoft.com/office/powerpoint/2010/main" val="981781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73208" y="492029"/>
            <a:ext cx="8229600" cy="482203"/>
          </a:xfrm>
        </p:spPr>
        <p:txBody>
          <a:bodyPr/>
          <a:lstStyle/>
          <a:p>
            <a:r>
              <a:rPr lang="en-US" sz="2000" dirty="0" smtClean="0"/>
              <a:t>The numerical scheme: hybrid discontinuous Galerkin (HDG)</a:t>
            </a:r>
            <a:endParaRPr lang="en-US" sz="2000" dirty="0"/>
          </a:p>
        </p:txBody>
      </p:sp>
      <p:sp>
        <p:nvSpPr>
          <p:cNvPr id="4" name="Espace réservé du pied de page 3"/>
          <p:cNvSpPr>
            <a:spLocks noGrp="1"/>
          </p:cNvSpPr>
          <p:nvPr>
            <p:ph type="ftr" sz="quarter" idx="10"/>
          </p:nvPr>
        </p:nvSpPr>
        <p:spPr/>
        <p:txBody>
          <a:bodyPr/>
          <a:lstStyle/>
          <a:p>
            <a:pPr>
              <a:defRPr/>
            </a:pPr>
            <a:r>
              <a:rPr lang="fr-FR" smtClean="0"/>
              <a:t>Marseille, 29 novembre 2018</a:t>
            </a:r>
          </a:p>
        </p:txBody>
      </p:sp>
      <p:sp>
        <p:nvSpPr>
          <p:cNvPr id="5" name="Espace réservé du numéro de diapositive 4"/>
          <p:cNvSpPr>
            <a:spLocks noGrp="1"/>
          </p:cNvSpPr>
          <p:nvPr>
            <p:ph type="sldNum" sz="quarter" idx="11"/>
          </p:nvPr>
        </p:nvSpPr>
        <p:spPr/>
        <p:txBody>
          <a:bodyPr/>
          <a:lstStyle/>
          <a:p>
            <a:pPr>
              <a:defRPr/>
            </a:pPr>
            <a:fld id="{1105F73E-D302-7A49-9D49-5CFFB39DEAD8}" type="slidenum">
              <a:rPr lang="fr-FR" smtClean="0"/>
              <a:pPr>
                <a:defRPr/>
              </a:pPr>
              <a:t>9</a:t>
            </a:fld>
            <a:endParaRPr lang="fr-FR"/>
          </a:p>
        </p:txBody>
      </p:sp>
      <p:grpSp>
        <p:nvGrpSpPr>
          <p:cNvPr id="55" name="Groupe 54"/>
          <p:cNvGrpSpPr/>
          <p:nvPr/>
        </p:nvGrpSpPr>
        <p:grpSpPr>
          <a:xfrm>
            <a:off x="223603" y="998922"/>
            <a:ext cx="4547061" cy="1406998"/>
            <a:chOff x="6122484" y="1947359"/>
            <a:chExt cx="1791348" cy="2024436"/>
          </a:xfrm>
        </p:grpSpPr>
        <p:sp>
          <p:nvSpPr>
            <p:cNvPr id="56" name="AutoShape 2138"/>
            <p:cNvSpPr>
              <a:spLocks noChangeArrowheads="1"/>
            </p:cNvSpPr>
            <p:nvPr/>
          </p:nvSpPr>
          <p:spPr bwMode="auto">
            <a:xfrm>
              <a:off x="6122484" y="1947359"/>
              <a:ext cx="1791348" cy="1782604"/>
            </a:xfrm>
            <a:prstGeom prst="roundRect">
              <a:avLst>
                <a:gd name="adj" fmla="val 4724"/>
              </a:avLst>
            </a:prstGeom>
            <a:solidFill>
              <a:schemeClr val="bg1"/>
            </a:solidFill>
            <a:ln w="12700" algn="ctr">
              <a:solidFill>
                <a:srgbClr val="002060"/>
              </a:solidFill>
              <a:round/>
              <a:headEnd/>
              <a:tailEnd/>
            </a:ln>
          </p:spPr>
          <p:txBody>
            <a:bodyPr wrap="none" lIns="109806" tIns="54905" rIns="109806" bIns="54905" anchor="ctr"/>
            <a:lstStyle/>
            <a:p>
              <a:pPr eaLnBrk="0" hangingPunct="0">
                <a:spcBef>
                  <a:spcPct val="20000"/>
                </a:spcBef>
              </a:pPr>
              <a:endParaRPr lang="en-GB"/>
            </a:p>
          </p:txBody>
        </p:sp>
        <p:sp>
          <p:nvSpPr>
            <p:cNvPr id="57" name="ZoneTexte 56"/>
            <p:cNvSpPr txBox="1"/>
            <p:nvPr/>
          </p:nvSpPr>
          <p:spPr bwMode="auto">
            <a:xfrm>
              <a:off x="6166802" y="2023302"/>
              <a:ext cx="1734162" cy="1948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rtlCol="0" anchor="ctr">
              <a:spAutoFit/>
            </a:bodyPr>
            <a:lstStyle/>
            <a:p>
              <a:pPr algn="ctr"/>
              <a:r>
                <a:rPr lang="es-ES_tradnl" sz="1600" baseline="0" dirty="0" smtClean="0">
                  <a:latin typeface="Verdana" charset="0"/>
                  <a:cs typeface="Arial" charset="0"/>
                </a:rPr>
                <a:t> </a:t>
              </a:r>
              <a:r>
                <a:rPr lang="en-US" sz="1600" b="1" dirty="0" smtClean="0">
                  <a:solidFill>
                    <a:srgbClr val="FF0000"/>
                  </a:solidFill>
                </a:rPr>
                <a:t>What does hybrid mean and why HDG?</a:t>
              </a:r>
              <a:endParaRPr lang="en-US" sz="1600" b="1" dirty="0">
                <a:solidFill>
                  <a:srgbClr val="FF0000"/>
                </a:solidFill>
              </a:endParaRPr>
            </a:p>
            <a:p>
              <a:pPr marL="285750" indent="-285750">
                <a:buFont typeface="Arial" panose="020B0604020202020204" pitchFamily="34" charset="0"/>
                <a:buChar char="•"/>
              </a:pPr>
              <a:r>
                <a:rPr lang="en-US" sz="1400" dirty="0"/>
                <a:t>Hybrid </a:t>
              </a:r>
              <a:r>
                <a:rPr lang="en-US" sz="1400" dirty="0" smtClean="0"/>
                <a:t>method: </a:t>
              </a:r>
              <a:r>
                <a:rPr lang="en-US" sz="1400" dirty="0"/>
                <a:t>unknowns in the elements and on the edges (element borders).</a:t>
              </a:r>
            </a:p>
            <a:p>
              <a:pPr marL="285750" indent="-285750">
                <a:buFont typeface="Arial" panose="020B0604020202020204" pitchFamily="34" charset="0"/>
                <a:buChar char="•"/>
              </a:pPr>
              <a:r>
                <a:rPr lang="en-US" sz="1400" dirty="0"/>
                <a:t>Static condensation properties (-&gt; linear systems involve only DOF on </a:t>
              </a:r>
              <a:r>
                <a:rPr lang="en-US" sz="1400" dirty="0" smtClean="0"/>
                <a:t>the edges</a:t>
              </a:r>
              <a:r>
                <a:rPr lang="en-US" sz="1400" dirty="0"/>
                <a:t>).</a:t>
              </a:r>
            </a:p>
            <a:p>
              <a:endParaRPr lang="en-US" sz="1600" baseline="0" dirty="0" smtClean="0">
                <a:latin typeface="Verdana" charset="0"/>
                <a:cs typeface="Arial" charset="0"/>
              </a:endParaRPr>
            </a:p>
          </p:txBody>
        </p:sp>
      </p:grpSp>
      <p:grpSp>
        <p:nvGrpSpPr>
          <p:cNvPr id="59" name="Agrupa 58"/>
          <p:cNvGrpSpPr>
            <a:grpSpLocks/>
          </p:cNvGrpSpPr>
          <p:nvPr/>
        </p:nvGrpSpPr>
        <p:grpSpPr bwMode="auto">
          <a:xfrm rot="10800000">
            <a:off x="5114777" y="3130304"/>
            <a:ext cx="1335087" cy="1162050"/>
            <a:chOff x="5003687" y="2072707"/>
            <a:chExt cx="1905940" cy="1661609"/>
          </a:xfrm>
        </p:grpSpPr>
        <p:sp>
          <p:nvSpPr>
            <p:cNvPr id="126" name="Triangle isòsceles 17"/>
            <p:cNvSpPr>
              <a:spLocks noChangeAspect="1"/>
            </p:cNvSpPr>
            <p:nvPr/>
          </p:nvSpPr>
          <p:spPr bwMode="auto">
            <a:xfrm>
              <a:off x="5072066" y="2143116"/>
              <a:ext cx="1800000" cy="1558800"/>
            </a:xfrm>
            <a:prstGeom prst="triangle">
              <a:avLst>
                <a:gd name="adj" fmla="val 50000"/>
              </a:avLst>
            </a:prstGeom>
            <a:solidFill>
              <a:schemeClr val="accent3">
                <a:lumMod val="40000"/>
                <a:lumOff val="60000"/>
              </a:schemeClr>
            </a:solidFill>
            <a:ln w="15875" algn="ctr">
              <a:solidFill>
                <a:schemeClr val="tx1"/>
              </a:solidFill>
              <a:round/>
              <a:headEnd/>
              <a:tailEnd/>
            </a:ln>
          </p:spPr>
          <p:txBody>
            <a:bodyPr>
              <a:spAutoFit/>
            </a:bodyPr>
            <a:lstStyle/>
            <a:p>
              <a:pPr algn="r">
                <a:spcBef>
                  <a:spcPct val="50000"/>
                </a:spcBef>
              </a:pPr>
              <a:endParaRPr lang="es-ES" sz="1400">
                <a:solidFill>
                  <a:schemeClr val="tx1"/>
                </a:solidFill>
              </a:endParaRPr>
            </a:p>
          </p:txBody>
        </p:sp>
        <p:sp>
          <p:nvSpPr>
            <p:cNvPr id="127" name="Connector 182"/>
            <p:cNvSpPr>
              <a:spLocks noChangeAspect="1"/>
            </p:cNvSpPr>
            <p:nvPr/>
          </p:nvSpPr>
          <p:spPr bwMode="auto">
            <a:xfrm>
              <a:off x="536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8" name="Connector 183"/>
            <p:cNvSpPr>
              <a:spLocks noChangeAspect="1"/>
            </p:cNvSpPr>
            <p:nvPr/>
          </p:nvSpPr>
          <p:spPr bwMode="auto">
            <a:xfrm>
              <a:off x="500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9" name="Connector 184"/>
            <p:cNvSpPr>
              <a:spLocks noChangeAspect="1"/>
            </p:cNvSpPr>
            <p:nvPr/>
          </p:nvSpPr>
          <p:spPr bwMode="auto">
            <a:xfrm>
              <a:off x="572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0" name="Connector 185"/>
            <p:cNvSpPr>
              <a:spLocks noChangeAspect="1"/>
            </p:cNvSpPr>
            <p:nvPr/>
          </p:nvSpPr>
          <p:spPr bwMode="auto">
            <a:xfrm>
              <a:off x="644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1" name="Connector 186"/>
            <p:cNvSpPr>
              <a:spLocks noChangeAspect="1"/>
            </p:cNvSpPr>
            <p:nvPr/>
          </p:nvSpPr>
          <p:spPr bwMode="auto">
            <a:xfrm>
              <a:off x="608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2" name="Connector 187"/>
            <p:cNvSpPr>
              <a:spLocks noChangeAspect="1"/>
            </p:cNvSpPr>
            <p:nvPr/>
          </p:nvSpPr>
          <p:spPr bwMode="auto">
            <a:xfrm>
              <a:off x="6803899"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3" name="Connector 188"/>
            <p:cNvSpPr>
              <a:spLocks noChangeAspect="1"/>
            </p:cNvSpPr>
            <p:nvPr/>
          </p:nvSpPr>
          <p:spPr bwMode="auto">
            <a:xfrm rot="3600000">
              <a:off x="6098919" y="238447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4" name="Connector 189"/>
            <p:cNvSpPr>
              <a:spLocks noChangeAspect="1"/>
            </p:cNvSpPr>
            <p:nvPr/>
          </p:nvSpPr>
          <p:spPr bwMode="auto">
            <a:xfrm rot="3600000">
              <a:off x="5923682" y="2072707"/>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5" name="Connector 190"/>
            <p:cNvSpPr>
              <a:spLocks noChangeAspect="1"/>
            </p:cNvSpPr>
            <p:nvPr/>
          </p:nvSpPr>
          <p:spPr bwMode="auto">
            <a:xfrm rot="3600000">
              <a:off x="6274156" y="2686719"/>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6" name="Connector 191"/>
            <p:cNvSpPr>
              <a:spLocks noChangeAspect="1"/>
            </p:cNvSpPr>
            <p:nvPr/>
          </p:nvSpPr>
          <p:spPr bwMode="auto">
            <a:xfrm rot="3600000">
              <a:off x="6648445" y="3310257"/>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7" name="Connector 192"/>
            <p:cNvSpPr>
              <a:spLocks noChangeAspect="1"/>
            </p:cNvSpPr>
            <p:nvPr/>
          </p:nvSpPr>
          <p:spPr bwMode="auto">
            <a:xfrm rot="3600000">
              <a:off x="6463682" y="3012777"/>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8" name="Connector 193"/>
            <p:cNvSpPr>
              <a:spLocks noChangeAspect="1"/>
            </p:cNvSpPr>
            <p:nvPr/>
          </p:nvSpPr>
          <p:spPr bwMode="auto">
            <a:xfrm rot="7200000">
              <a:off x="5744064" y="2388050"/>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39" name="Connector 194"/>
            <p:cNvSpPr>
              <a:spLocks noChangeAspect="1"/>
            </p:cNvSpPr>
            <p:nvPr/>
          </p:nvSpPr>
          <p:spPr bwMode="auto">
            <a:xfrm rot="7200000">
              <a:off x="5559301" y="2690293"/>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0" name="Connector 195"/>
            <p:cNvSpPr>
              <a:spLocks noChangeAspect="1"/>
            </p:cNvSpPr>
            <p:nvPr/>
          </p:nvSpPr>
          <p:spPr bwMode="auto">
            <a:xfrm rot="7200000">
              <a:off x="5213590" y="3313831"/>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1" name="Connector 196"/>
            <p:cNvSpPr>
              <a:spLocks noChangeAspect="1"/>
            </p:cNvSpPr>
            <p:nvPr/>
          </p:nvSpPr>
          <p:spPr bwMode="auto">
            <a:xfrm rot="7200000">
              <a:off x="5388827" y="3016351"/>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2" name="Connector 197"/>
            <p:cNvSpPr>
              <a:spLocks noChangeAspect="1"/>
            </p:cNvSpPr>
            <p:nvPr/>
          </p:nvSpPr>
          <p:spPr bwMode="auto">
            <a:xfrm>
              <a:off x="5905522" y="33035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3" name="Connector 198"/>
            <p:cNvSpPr>
              <a:spLocks noChangeAspect="1"/>
            </p:cNvSpPr>
            <p:nvPr/>
          </p:nvSpPr>
          <p:spPr bwMode="auto">
            <a:xfrm>
              <a:off x="5545522" y="33035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4" name="Connector 199"/>
            <p:cNvSpPr>
              <a:spLocks noChangeAspect="1"/>
            </p:cNvSpPr>
            <p:nvPr/>
          </p:nvSpPr>
          <p:spPr bwMode="auto">
            <a:xfrm>
              <a:off x="6265522" y="33035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5" name="Connector 200"/>
            <p:cNvSpPr>
              <a:spLocks noChangeAspect="1"/>
            </p:cNvSpPr>
            <p:nvPr/>
          </p:nvSpPr>
          <p:spPr bwMode="auto">
            <a:xfrm>
              <a:off x="5726495" y="3004625"/>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6" name="Connector 201"/>
            <p:cNvSpPr>
              <a:spLocks noChangeAspect="1"/>
            </p:cNvSpPr>
            <p:nvPr/>
          </p:nvSpPr>
          <p:spPr bwMode="auto">
            <a:xfrm>
              <a:off x="6083897" y="3004625"/>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47" name="Connector 202"/>
            <p:cNvSpPr>
              <a:spLocks noChangeAspect="1"/>
            </p:cNvSpPr>
            <p:nvPr/>
          </p:nvSpPr>
          <p:spPr bwMode="auto">
            <a:xfrm>
              <a:off x="5900759" y="26771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grpSp>
      <p:grpSp>
        <p:nvGrpSpPr>
          <p:cNvPr id="60" name="Agrupa 59"/>
          <p:cNvGrpSpPr>
            <a:grpSpLocks/>
          </p:cNvGrpSpPr>
          <p:nvPr/>
        </p:nvGrpSpPr>
        <p:grpSpPr bwMode="auto">
          <a:xfrm>
            <a:off x="5102768" y="1640123"/>
            <a:ext cx="1335087" cy="1163639"/>
            <a:chOff x="5003687" y="2072705"/>
            <a:chExt cx="1905940" cy="1661611"/>
          </a:xfrm>
        </p:grpSpPr>
        <p:sp>
          <p:nvSpPr>
            <p:cNvPr id="104" name="Triangle isòsceles 159"/>
            <p:cNvSpPr>
              <a:spLocks noChangeAspect="1"/>
            </p:cNvSpPr>
            <p:nvPr/>
          </p:nvSpPr>
          <p:spPr bwMode="auto">
            <a:xfrm>
              <a:off x="5072065" y="2145781"/>
              <a:ext cx="1799999" cy="1558798"/>
            </a:xfrm>
            <a:prstGeom prst="triangle">
              <a:avLst>
                <a:gd name="adj" fmla="val 50000"/>
              </a:avLst>
            </a:prstGeom>
            <a:solidFill>
              <a:schemeClr val="accent3">
                <a:lumMod val="40000"/>
                <a:lumOff val="60000"/>
              </a:schemeClr>
            </a:solidFill>
            <a:ln w="15875" algn="ctr">
              <a:solidFill>
                <a:schemeClr val="tx1"/>
              </a:solidFill>
              <a:round/>
              <a:headEnd/>
              <a:tailEnd/>
            </a:ln>
          </p:spPr>
          <p:txBody>
            <a:bodyPr>
              <a:spAutoFit/>
            </a:bodyPr>
            <a:lstStyle/>
            <a:p>
              <a:pPr algn="r">
                <a:spcBef>
                  <a:spcPct val="50000"/>
                </a:spcBef>
              </a:pPr>
              <a:endParaRPr lang="es-ES" sz="1400">
                <a:solidFill>
                  <a:schemeClr val="tx1"/>
                </a:solidFill>
              </a:endParaRPr>
            </a:p>
          </p:txBody>
        </p:sp>
        <p:sp>
          <p:nvSpPr>
            <p:cNvPr id="105" name="Connector 160"/>
            <p:cNvSpPr>
              <a:spLocks noChangeAspect="1"/>
            </p:cNvSpPr>
            <p:nvPr/>
          </p:nvSpPr>
          <p:spPr bwMode="auto">
            <a:xfrm>
              <a:off x="536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6" name="Connector 161"/>
            <p:cNvSpPr>
              <a:spLocks noChangeAspect="1"/>
            </p:cNvSpPr>
            <p:nvPr/>
          </p:nvSpPr>
          <p:spPr bwMode="auto">
            <a:xfrm>
              <a:off x="500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7" name="Connector 162"/>
            <p:cNvSpPr>
              <a:spLocks noChangeAspect="1"/>
            </p:cNvSpPr>
            <p:nvPr/>
          </p:nvSpPr>
          <p:spPr bwMode="auto">
            <a:xfrm>
              <a:off x="572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8" name="Connector 163"/>
            <p:cNvSpPr>
              <a:spLocks noChangeAspect="1"/>
            </p:cNvSpPr>
            <p:nvPr/>
          </p:nvSpPr>
          <p:spPr bwMode="auto">
            <a:xfrm>
              <a:off x="644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9" name="Connector 164"/>
            <p:cNvSpPr>
              <a:spLocks noChangeAspect="1"/>
            </p:cNvSpPr>
            <p:nvPr/>
          </p:nvSpPr>
          <p:spPr bwMode="auto">
            <a:xfrm>
              <a:off x="6083687"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0" name="Connector 165"/>
            <p:cNvSpPr>
              <a:spLocks noChangeAspect="1"/>
            </p:cNvSpPr>
            <p:nvPr/>
          </p:nvSpPr>
          <p:spPr bwMode="auto">
            <a:xfrm>
              <a:off x="6803899" y="362858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1" name="Connector 166"/>
            <p:cNvSpPr>
              <a:spLocks noChangeAspect="1"/>
            </p:cNvSpPr>
            <p:nvPr/>
          </p:nvSpPr>
          <p:spPr bwMode="auto">
            <a:xfrm rot="3600000">
              <a:off x="6098919" y="2384475"/>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2" name="Connector 167"/>
            <p:cNvSpPr>
              <a:spLocks noChangeAspect="1"/>
            </p:cNvSpPr>
            <p:nvPr/>
          </p:nvSpPr>
          <p:spPr bwMode="auto">
            <a:xfrm rot="3600000">
              <a:off x="5923681" y="2072705"/>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3" name="Connector 168"/>
            <p:cNvSpPr>
              <a:spLocks noChangeAspect="1"/>
            </p:cNvSpPr>
            <p:nvPr/>
          </p:nvSpPr>
          <p:spPr bwMode="auto">
            <a:xfrm rot="3600000">
              <a:off x="6274156" y="2686718"/>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4" name="Connector 169"/>
            <p:cNvSpPr>
              <a:spLocks noChangeAspect="1"/>
            </p:cNvSpPr>
            <p:nvPr/>
          </p:nvSpPr>
          <p:spPr bwMode="auto">
            <a:xfrm rot="3600000">
              <a:off x="6648445" y="3310257"/>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5" name="Connector 170"/>
            <p:cNvSpPr>
              <a:spLocks noChangeAspect="1"/>
            </p:cNvSpPr>
            <p:nvPr/>
          </p:nvSpPr>
          <p:spPr bwMode="auto">
            <a:xfrm rot="3600000">
              <a:off x="6463683" y="3012777"/>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6" name="Connector 171"/>
            <p:cNvSpPr>
              <a:spLocks noChangeAspect="1"/>
            </p:cNvSpPr>
            <p:nvPr/>
          </p:nvSpPr>
          <p:spPr bwMode="auto">
            <a:xfrm rot="7200000">
              <a:off x="5744064" y="2388049"/>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7" name="Connector 172"/>
            <p:cNvSpPr>
              <a:spLocks noChangeAspect="1"/>
            </p:cNvSpPr>
            <p:nvPr/>
          </p:nvSpPr>
          <p:spPr bwMode="auto">
            <a:xfrm rot="7200000">
              <a:off x="5559301" y="2690293"/>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8" name="Connector 173"/>
            <p:cNvSpPr>
              <a:spLocks noChangeAspect="1"/>
            </p:cNvSpPr>
            <p:nvPr/>
          </p:nvSpPr>
          <p:spPr bwMode="auto">
            <a:xfrm rot="7200000">
              <a:off x="5213590" y="3313831"/>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19" name="Connector 174"/>
            <p:cNvSpPr>
              <a:spLocks noChangeAspect="1"/>
            </p:cNvSpPr>
            <p:nvPr/>
          </p:nvSpPr>
          <p:spPr bwMode="auto">
            <a:xfrm rot="7200000">
              <a:off x="5388827" y="3016351"/>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0" name="Connector 175"/>
            <p:cNvSpPr>
              <a:spLocks noChangeAspect="1"/>
            </p:cNvSpPr>
            <p:nvPr/>
          </p:nvSpPr>
          <p:spPr bwMode="auto">
            <a:xfrm>
              <a:off x="5905522" y="33035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1" name="Connector 176"/>
            <p:cNvSpPr>
              <a:spLocks noChangeAspect="1"/>
            </p:cNvSpPr>
            <p:nvPr/>
          </p:nvSpPr>
          <p:spPr bwMode="auto">
            <a:xfrm>
              <a:off x="5545522" y="33035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2" name="Connector 177"/>
            <p:cNvSpPr>
              <a:spLocks noChangeAspect="1"/>
            </p:cNvSpPr>
            <p:nvPr/>
          </p:nvSpPr>
          <p:spPr bwMode="auto">
            <a:xfrm>
              <a:off x="6265522" y="33035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3" name="Connector 178"/>
            <p:cNvSpPr>
              <a:spLocks noChangeAspect="1"/>
            </p:cNvSpPr>
            <p:nvPr/>
          </p:nvSpPr>
          <p:spPr bwMode="auto">
            <a:xfrm>
              <a:off x="5726495" y="3004625"/>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4" name="Connector 179"/>
            <p:cNvSpPr>
              <a:spLocks noChangeAspect="1"/>
            </p:cNvSpPr>
            <p:nvPr/>
          </p:nvSpPr>
          <p:spPr bwMode="auto">
            <a:xfrm>
              <a:off x="6083898" y="3004625"/>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25" name="Connector 180"/>
            <p:cNvSpPr>
              <a:spLocks noChangeAspect="1"/>
            </p:cNvSpPr>
            <p:nvPr/>
          </p:nvSpPr>
          <p:spPr bwMode="auto">
            <a:xfrm>
              <a:off x="5900759" y="2677136"/>
              <a:ext cx="105728" cy="105728"/>
            </a:xfrm>
            <a:prstGeom prst="flowChartConnector">
              <a:avLst/>
            </a:prstGeom>
            <a:solidFill>
              <a:schemeClr val="accent1"/>
            </a:solidFill>
            <a:ln w="9525" algn="ctr">
              <a:noFill/>
              <a:round/>
              <a:headEnd/>
              <a:tailEnd/>
            </a:ln>
          </p:spPr>
          <p:txBody>
            <a:bodyPr>
              <a:spAutoFit/>
            </a:bodyPr>
            <a:lstStyle/>
            <a:p>
              <a:pPr algn="r">
                <a:spcBef>
                  <a:spcPct val="50000"/>
                </a:spcBef>
              </a:pPr>
              <a:endParaRPr lang="es-ES" sz="1400">
                <a:solidFill>
                  <a:schemeClr val="tx1"/>
                </a:solidFill>
              </a:endParaRPr>
            </a:p>
          </p:txBody>
        </p:sp>
      </p:grpSp>
      <p:grpSp>
        <p:nvGrpSpPr>
          <p:cNvPr id="61" name="163 Grupo"/>
          <p:cNvGrpSpPr>
            <a:grpSpLocks/>
          </p:cNvGrpSpPr>
          <p:nvPr/>
        </p:nvGrpSpPr>
        <p:grpSpPr bwMode="auto">
          <a:xfrm>
            <a:off x="5112727" y="2918623"/>
            <a:ext cx="1333500" cy="73025"/>
            <a:chOff x="731351" y="3029583"/>
            <a:chExt cx="1905940" cy="105728"/>
          </a:xfrm>
        </p:grpSpPr>
        <p:cxnSp>
          <p:nvCxnSpPr>
            <p:cNvPr id="97" name="Connector recte 120"/>
            <p:cNvCxnSpPr>
              <a:cxnSpLocks noChangeShapeType="1"/>
            </p:cNvCxnSpPr>
            <p:nvPr/>
          </p:nvCxnSpPr>
          <p:spPr bwMode="auto">
            <a:xfrm rot="10800000">
              <a:off x="785786" y="3081750"/>
              <a:ext cx="1800001" cy="2816"/>
            </a:xfrm>
            <a:prstGeom prst="line">
              <a:avLst/>
            </a:prstGeom>
            <a:noFill/>
            <a:ln w="19050" algn="ctr">
              <a:solidFill>
                <a:schemeClr val="tx1"/>
              </a:solidFill>
              <a:round/>
              <a:headEnd/>
              <a:tailEnd/>
            </a:ln>
          </p:spPr>
        </p:cxnSp>
        <p:sp>
          <p:nvSpPr>
            <p:cNvPr id="98" name="Connector 125"/>
            <p:cNvSpPr>
              <a:spLocks noChangeAspect="1"/>
            </p:cNvSpPr>
            <p:nvPr/>
          </p:nvSpPr>
          <p:spPr bwMode="auto">
            <a:xfrm>
              <a:off x="1091351" y="302958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99" name="Connector 126"/>
            <p:cNvSpPr>
              <a:spLocks noChangeAspect="1"/>
            </p:cNvSpPr>
            <p:nvPr/>
          </p:nvSpPr>
          <p:spPr bwMode="auto">
            <a:xfrm>
              <a:off x="731351" y="302958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0" name="Connector 127"/>
            <p:cNvSpPr>
              <a:spLocks noChangeAspect="1"/>
            </p:cNvSpPr>
            <p:nvPr/>
          </p:nvSpPr>
          <p:spPr bwMode="auto">
            <a:xfrm>
              <a:off x="1451351" y="302958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1" name="Connector 128"/>
            <p:cNvSpPr>
              <a:spLocks noChangeAspect="1"/>
            </p:cNvSpPr>
            <p:nvPr/>
          </p:nvSpPr>
          <p:spPr bwMode="auto">
            <a:xfrm>
              <a:off x="2171351" y="302958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2" name="Connector 129"/>
            <p:cNvSpPr>
              <a:spLocks noChangeAspect="1"/>
            </p:cNvSpPr>
            <p:nvPr/>
          </p:nvSpPr>
          <p:spPr bwMode="auto">
            <a:xfrm>
              <a:off x="1811351" y="302958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103" name="Connector 130"/>
            <p:cNvSpPr>
              <a:spLocks noChangeAspect="1"/>
            </p:cNvSpPr>
            <p:nvPr/>
          </p:nvSpPr>
          <p:spPr bwMode="auto">
            <a:xfrm>
              <a:off x="2531563" y="302958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grpSp>
      <p:grpSp>
        <p:nvGrpSpPr>
          <p:cNvPr id="62" name="157 Grupo"/>
          <p:cNvGrpSpPr>
            <a:grpSpLocks/>
          </p:cNvGrpSpPr>
          <p:nvPr/>
        </p:nvGrpSpPr>
        <p:grpSpPr bwMode="auto">
          <a:xfrm>
            <a:off x="6025300" y="1606893"/>
            <a:ext cx="704850" cy="1260475"/>
            <a:chOff x="1979706" y="993525"/>
            <a:chExt cx="1005834" cy="1800000"/>
          </a:xfrm>
        </p:grpSpPr>
        <p:cxnSp>
          <p:nvCxnSpPr>
            <p:cNvPr id="90" name="Connector recte 122"/>
            <p:cNvCxnSpPr>
              <a:cxnSpLocks noChangeShapeType="1"/>
            </p:cNvCxnSpPr>
            <p:nvPr/>
          </p:nvCxnSpPr>
          <p:spPr bwMode="auto">
            <a:xfrm rot="-7200000">
              <a:off x="1582764" y="1892731"/>
              <a:ext cx="1800000" cy="1588"/>
            </a:xfrm>
            <a:prstGeom prst="line">
              <a:avLst/>
            </a:prstGeom>
            <a:noFill/>
            <a:ln w="19050" algn="ctr">
              <a:solidFill>
                <a:schemeClr val="tx1"/>
              </a:solidFill>
              <a:round/>
              <a:headEnd/>
              <a:tailEnd/>
            </a:ln>
          </p:spPr>
        </p:cxnSp>
        <p:sp>
          <p:nvSpPr>
            <p:cNvPr id="91" name="Connector 153"/>
            <p:cNvSpPr>
              <a:spLocks noChangeAspect="1"/>
            </p:cNvSpPr>
            <p:nvPr/>
          </p:nvSpPr>
          <p:spPr bwMode="auto">
            <a:xfrm rot="3600000">
              <a:off x="2159706" y="1372441"/>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92" name="Connector 154"/>
            <p:cNvSpPr>
              <a:spLocks noChangeAspect="1"/>
            </p:cNvSpPr>
            <p:nvPr/>
          </p:nvSpPr>
          <p:spPr bwMode="auto">
            <a:xfrm rot="3600000">
              <a:off x="1979706" y="1060672"/>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93" name="Connector 155"/>
            <p:cNvSpPr>
              <a:spLocks noChangeAspect="1"/>
            </p:cNvSpPr>
            <p:nvPr/>
          </p:nvSpPr>
          <p:spPr bwMode="auto">
            <a:xfrm rot="3600000">
              <a:off x="2339706" y="1684211"/>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94" name="Connector 156"/>
            <p:cNvSpPr>
              <a:spLocks noChangeAspect="1"/>
            </p:cNvSpPr>
            <p:nvPr/>
          </p:nvSpPr>
          <p:spPr bwMode="auto">
            <a:xfrm rot="3600000">
              <a:off x="2699706" y="2307749"/>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95" name="Connector 157"/>
            <p:cNvSpPr>
              <a:spLocks noChangeAspect="1"/>
            </p:cNvSpPr>
            <p:nvPr/>
          </p:nvSpPr>
          <p:spPr bwMode="auto">
            <a:xfrm rot="3600000">
              <a:off x="2519706" y="1995980"/>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96" name="Connector 158"/>
            <p:cNvSpPr>
              <a:spLocks noChangeAspect="1"/>
            </p:cNvSpPr>
            <p:nvPr/>
          </p:nvSpPr>
          <p:spPr bwMode="auto">
            <a:xfrm rot="3600000">
              <a:off x="2879812" y="2619702"/>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grpSp>
      <p:grpSp>
        <p:nvGrpSpPr>
          <p:cNvPr id="63" name="164 Grupo"/>
          <p:cNvGrpSpPr>
            <a:grpSpLocks/>
          </p:cNvGrpSpPr>
          <p:nvPr/>
        </p:nvGrpSpPr>
        <p:grpSpPr bwMode="auto">
          <a:xfrm>
            <a:off x="4903225" y="3161326"/>
            <a:ext cx="704850" cy="1258887"/>
            <a:chOff x="408069" y="3350978"/>
            <a:chExt cx="1005834" cy="1800000"/>
          </a:xfrm>
        </p:grpSpPr>
        <p:cxnSp>
          <p:nvCxnSpPr>
            <p:cNvPr id="83" name="Connector recte 121"/>
            <p:cNvCxnSpPr>
              <a:cxnSpLocks noChangeShapeType="1"/>
            </p:cNvCxnSpPr>
            <p:nvPr/>
          </p:nvCxnSpPr>
          <p:spPr bwMode="auto">
            <a:xfrm rot="-7200000">
              <a:off x="11128" y="4250184"/>
              <a:ext cx="1800000" cy="1588"/>
            </a:xfrm>
            <a:prstGeom prst="line">
              <a:avLst/>
            </a:prstGeom>
            <a:noFill/>
            <a:ln w="19050" algn="ctr">
              <a:solidFill>
                <a:schemeClr val="tx1"/>
              </a:solidFill>
              <a:round/>
              <a:headEnd/>
              <a:tailEnd/>
            </a:ln>
          </p:spPr>
        </p:cxnSp>
        <p:sp>
          <p:nvSpPr>
            <p:cNvPr id="84" name="Connector 147"/>
            <p:cNvSpPr>
              <a:spLocks noChangeAspect="1"/>
            </p:cNvSpPr>
            <p:nvPr/>
          </p:nvSpPr>
          <p:spPr bwMode="auto">
            <a:xfrm rot="3600000">
              <a:off x="588069" y="3729894"/>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5" name="Connector 148"/>
            <p:cNvSpPr>
              <a:spLocks noChangeAspect="1"/>
            </p:cNvSpPr>
            <p:nvPr/>
          </p:nvSpPr>
          <p:spPr bwMode="auto">
            <a:xfrm rot="3600000">
              <a:off x="408069" y="3418125"/>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6" name="Connector 149"/>
            <p:cNvSpPr>
              <a:spLocks noChangeAspect="1"/>
            </p:cNvSpPr>
            <p:nvPr/>
          </p:nvSpPr>
          <p:spPr bwMode="auto">
            <a:xfrm rot="3600000">
              <a:off x="768069" y="4041664"/>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7" name="Connector 150"/>
            <p:cNvSpPr>
              <a:spLocks noChangeAspect="1"/>
            </p:cNvSpPr>
            <p:nvPr/>
          </p:nvSpPr>
          <p:spPr bwMode="auto">
            <a:xfrm rot="3600000">
              <a:off x="1128069" y="4665202"/>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8" name="Connector 151"/>
            <p:cNvSpPr>
              <a:spLocks noChangeAspect="1"/>
            </p:cNvSpPr>
            <p:nvPr/>
          </p:nvSpPr>
          <p:spPr bwMode="auto">
            <a:xfrm rot="3600000">
              <a:off x="948069" y="435343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9" name="Connector 152"/>
            <p:cNvSpPr>
              <a:spLocks noChangeAspect="1"/>
            </p:cNvSpPr>
            <p:nvPr/>
          </p:nvSpPr>
          <p:spPr bwMode="auto">
            <a:xfrm rot="3600000">
              <a:off x="1308175" y="4977155"/>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grpSp>
      <p:grpSp>
        <p:nvGrpSpPr>
          <p:cNvPr id="64" name="165 Grupo"/>
          <p:cNvGrpSpPr>
            <a:grpSpLocks/>
          </p:cNvGrpSpPr>
          <p:nvPr/>
        </p:nvGrpSpPr>
        <p:grpSpPr bwMode="auto">
          <a:xfrm>
            <a:off x="5921540" y="3151861"/>
            <a:ext cx="704850" cy="1258887"/>
            <a:chOff x="1979705" y="3350979"/>
            <a:chExt cx="1005834" cy="1800000"/>
          </a:xfrm>
        </p:grpSpPr>
        <p:cxnSp>
          <p:nvCxnSpPr>
            <p:cNvPr id="76" name="Connector recte 124"/>
            <p:cNvCxnSpPr>
              <a:cxnSpLocks noChangeShapeType="1"/>
            </p:cNvCxnSpPr>
            <p:nvPr/>
          </p:nvCxnSpPr>
          <p:spPr bwMode="auto">
            <a:xfrm rot="-3600000">
              <a:off x="1582764" y="4250185"/>
              <a:ext cx="1800000" cy="1588"/>
            </a:xfrm>
            <a:prstGeom prst="line">
              <a:avLst/>
            </a:prstGeom>
            <a:noFill/>
            <a:ln w="19050" algn="ctr">
              <a:solidFill>
                <a:schemeClr val="tx1"/>
              </a:solidFill>
              <a:round/>
              <a:headEnd/>
              <a:tailEnd/>
            </a:ln>
          </p:spPr>
        </p:cxnSp>
        <p:sp>
          <p:nvSpPr>
            <p:cNvPr id="77" name="Connector 141"/>
            <p:cNvSpPr>
              <a:spLocks noChangeAspect="1"/>
            </p:cNvSpPr>
            <p:nvPr/>
          </p:nvSpPr>
          <p:spPr bwMode="auto">
            <a:xfrm rot="7200000">
              <a:off x="2699811" y="3729895"/>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8" name="Connector 142"/>
            <p:cNvSpPr>
              <a:spLocks noChangeAspect="1"/>
            </p:cNvSpPr>
            <p:nvPr/>
          </p:nvSpPr>
          <p:spPr bwMode="auto">
            <a:xfrm rot="7200000">
              <a:off x="2879811" y="3418126"/>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9" name="Connector 143"/>
            <p:cNvSpPr>
              <a:spLocks noChangeAspect="1"/>
            </p:cNvSpPr>
            <p:nvPr/>
          </p:nvSpPr>
          <p:spPr bwMode="auto">
            <a:xfrm rot="7200000">
              <a:off x="2519811" y="4041665"/>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0" name="Connector 144"/>
            <p:cNvSpPr>
              <a:spLocks noChangeAspect="1"/>
            </p:cNvSpPr>
            <p:nvPr/>
          </p:nvSpPr>
          <p:spPr bwMode="auto">
            <a:xfrm rot="7200000">
              <a:off x="2159811" y="4665203"/>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1" name="Connector 145"/>
            <p:cNvSpPr>
              <a:spLocks noChangeAspect="1"/>
            </p:cNvSpPr>
            <p:nvPr/>
          </p:nvSpPr>
          <p:spPr bwMode="auto">
            <a:xfrm rot="7200000">
              <a:off x="2339811" y="4353434"/>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82" name="Connector 146"/>
            <p:cNvSpPr>
              <a:spLocks noChangeAspect="1"/>
            </p:cNvSpPr>
            <p:nvPr/>
          </p:nvSpPr>
          <p:spPr bwMode="auto">
            <a:xfrm rot="7200000">
              <a:off x="1979705" y="4977156"/>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grpSp>
      <p:grpSp>
        <p:nvGrpSpPr>
          <p:cNvPr id="65" name="162 Grupo"/>
          <p:cNvGrpSpPr>
            <a:grpSpLocks/>
          </p:cNvGrpSpPr>
          <p:nvPr/>
        </p:nvGrpSpPr>
        <p:grpSpPr bwMode="auto">
          <a:xfrm>
            <a:off x="4865672" y="1607038"/>
            <a:ext cx="704850" cy="1260475"/>
            <a:chOff x="408069" y="993525"/>
            <a:chExt cx="1005834" cy="1800000"/>
          </a:xfrm>
        </p:grpSpPr>
        <p:cxnSp>
          <p:nvCxnSpPr>
            <p:cNvPr id="69" name="Connector recte 123"/>
            <p:cNvCxnSpPr>
              <a:cxnSpLocks noChangeShapeType="1"/>
            </p:cNvCxnSpPr>
            <p:nvPr/>
          </p:nvCxnSpPr>
          <p:spPr bwMode="auto">
            <a:xfrm rot="-3600000">
              <a:off x="11127" y="1892731"/>
              <a:ext cx="1800000" cy="1588"/>
            </a:xfrm>
            <a:prstGeom prst="line">
              <a:avLst/>
            </a:prstGeom>
            <a:noFill/>
            <a:ln w="19050" algn="ctr">
              <a:solidFill>
                <a:schemeClr val="tx1"/>
              </a:solidFill>
              <a:round/>
              <a:headEnd/>
              <a:tailEnd/>
            </a:ln>
          </p:spPr>
        </p:cxnSp>
        <p:sp>
          <p:nvSpPr>
            <p:cNvPr id="70" name="Connector 135"/>
            <p:cNvSpPr>
              <a:spLocks noChangeAspect="1"/>
            </p:cNvSpPr>
            <p:nvPr/>
          </p:nvSpPr>
          <p:spPr bwMode="auto">
            <a:xfrm rot="7200000">
              <a:off x="1128175" y="1372441"/>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1" name="Connector 136"/>
            <p:cNvSpPr>
              <a:spLocks noChangeAspect="1"/>
            </p:cNvSpPr>
            <p:nvPr/>
          </p:nvSpPr>
          <p:spPr bwMode="auto">
            <a:xfrm rot="7200000">
              <a:off x="1308175" y="1060672"/>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2" name="Connector 137"/>
            <p:cNvSpPr>
              <a:spLocks noChangeAspect="1"/>
            </p:cNvSpPr>
            <p:nvPr/>
          </p:nvSpPr>
          <p:spPr bwMode="auto">
            <a:xfrm rot="7200000">
              <a:off x="948175" y="1684210"/>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3" name="Connector 138"/>
            <p:cNvSpPr>
              <a:spLocks noChangeAspect="1"/>
            </p:cNvSpPr>
            <p:nvPr/>
          </p:nvSpPr>
          <p:spPr bwMode="auto">
            <a:xfrm rot="7200000">
              <a:off x="588175" y="2307749"/>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4" name="Connector 139"/>
            <p:cNvSpPr>
              <a:spLocks noChangeAspect="1"/>
            </p:cNvSpPr>
            <p:nvPr/>
          </p:nvSpPr>
          <p:spPr bwMode="auto">
            <a:xfrm rot="7200000">
              <a:off x="768175" y="1995980"/>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sp>
          <p:nvSpPr>
            <p:cNvPr id="75" name="Connector 140"/>
            <p:cNvSpPr>
              <a:spLocks noChangeAspect="1"/>
            </p:cNvSpPr>
            <p:nvPr/>
          </p:nvSpPr>
          <p:spPr bwMode="auto">
            <a:xfrm rot="7200000">
              <a:off x="408069" y="2619701"/>
              <a:ext cx="105728" cy="105728"/>
            </a:xfrm>
            <a:prstGeom prst="flowChartConnector">
              <a:avLst/>
            </a:prstGeom>
            <a:solidFill>
              <a:srgbClr val="FF0000"/>
            </a:solidFill>
            <a:ln w="9525" algn="ctr">
              <a:noFill/>
              <a:round/>
              <a:headEnd/>
              <a:tailEnd/>
            </a:ln>
          </p:spPr>
          <p:txBody>
            <a:bodyPr>
              <a:spAutoFit/>
            </a:bodyPr>
            <a:lstStyle/>
            <a:p>
              <a:pPr algn="r">
                <a:spcBef>
                  <a:spcPct val="50000"/>
                </a:spcBef>
              </a:pPr>
              <a:endParaRPr lang="es-ES" sz="1400">
                <a:solidFill>
                  <a:schemeClr val="tx1"/>
                </a:solidFill>
              </a:endParaRPr>
            </a:p>
          </p:txBody>
        </p:sp>
      </p:grpSp>
      <p:sp>
        <p:nvSpPr>
          <p:cNvPr id="66" name="Forme libre 65"/>
          <p:cNvSpPr/>
          <p:nvPr/>
        </p:nvSpPr>
        <p:spPr>
          <a:xfrm>
            <a:off x="6737201" y="2655456"/>
            <a:ext cx="457200" cy="129216"/>
          </a:xfrm>
          <a:custGeom>
            <a:avLst/>
            <a:gdLst>
              <a:gd name="connsiteX0" fmla="*/ 457200 w 457200"/>
              <a:gd name="connsiteY0" fmla="*/ 129216 h 129216"/>
              <a:gd name="connsiteX1" fmla="*/ 300037 w 457200"/>
              <a:gd name="connsiteY1" fmla="*/ 629 h 129216"/>
              <a:gd name="connsiteX2" fmla="*/ 0 w 457200"/>
              <a:gd name="connsiteY2" fmla="*/ 76829 h 129216"/>
              <a:gd name="connsiteX3" fmla="*/ 0 w 457200"/>
              <a:gd name="connsiteY3" fmla="*/ 76829 h 129216"/>
            </a:gdLst>
            <a:ahLst/>
            <a:cxnLst>
              <a:cxn ang="0">
                <a:pos x="connsiteX0" y="connsiteY0"/>
              </a:cxn>
              <a:cxn ang="0">
                <a:pos x="connsiteX1" y="connsiteY1"/>
              </a:cxn>
              <a:cxn ang="0">
                <a:pos x="connsiteX2" y="connsiteY2"/>
              </a:cxn>
              <a:cxn ang="0">
                <a:pos x="connsiteX3" y="connsiteY3"/>
              </a:cxn>
            </a:cxnLst>
            <a:rect l="l" t="t" r="r" b="b"/>
            <a:pathLst>
              <a:path w="457200" h="129216">
                <a:moveTo>
                  <a:pt x="457200" y="129216"/>
                </a:moveTo>
                <a:cubicBezTo>
                  <a:pt x="416718" y="69288"/>
                  <a:pt x="376237" y="9360"/>
                  <a:pt x="300037" y="629"/>
                </a:cubicBezTo>
                <a:cubicBezTo>
                  <a:pt x="223837" y="-8102"/>
                  <a:pt x="0" y="76829"/>
                  <a:pt x="0" y="76829"/>
                </a:cubicBezTo>
                <a:lnTo>
                  <a:pt x="0" y="76829"/>
                </a:lnTo>
              </a:path>
            </a:pathLst>
          </a:custGeom>
          <a:noFill/>
          <a:ln w="9525">
            <a:solidFill>
              <a:srgbClr val="FF0000"/>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ZoneTexte 66"/>
          <p:cNvSpPr txBox="1"/>
          <p:nvPr/>
        </p:nvSpPr>
        <p:spPr>
          <a:xfrm>
            <a:off x="6343137" y="3495115"/>
            <a:ext cx="2880320" cy="646331"/>
          </a:xfrm>
          <a:prstGeom prst="rect">
            <a:avLst/>
          </a:prstGeom>
          <a:noFill/>
        </p:spPr>
        <p:txBody>
          <a:bodyPr wrap="square" rtlCol="0">
            <a:spAutoFit/>
          </a:bodyPr>
          <a:lstStyle/>
          <a:p>
            <a:r>
              <a:rPr lang="es-ES_tradnl" dirty="0" err="1">
                <a:solidFill>
                  <a:schemeClr val="accent1"/>
                </a:solidFill>
              </a:rPr>
              <a:t>Coupled</a:t>
            </a:r>
            <a:r>
              <a:rPr lang="es-ES_tradnl" dirty="0">
                <a:solidFill>
                  <a:schemeClr val="accent1"/>
                </a:solidFill>
              </a:rPr>
              <a:t> </a:t>
            </a:r>
            <a:r>
              <a:rPr lang="es-ES_tradnl" dirty="0" err="1">
                <a:solidFill>
                  <a:schemeClr val="accent1"/>
                </a:solidFill>
              </a:rPr>
              <a:t>unknowns</a:t>
            </a:r>
            <a:endParaRPr lang="es-ES_tradnl" dirty="0">
              <a:solidFill>
                <a:schemeClr val="accent1"/>
              </a:solidFill>
            </a:endParaRPr>
          </a:p>
          <a:p>
            <a:r>
              <a:rPr lang="es-ES_tradnl" dirty="0">
                <a:solidFill>
                  <a:schemeClr val="accent1"/>
                </a:solidFill>
              </a:rPr>
              <a:t>in </a:t>
            </a:r>
            <a:r>
              <a:rPr lang="es-ES_tradnl" dirty="0" smtClean="0">
                <a:solidFill>
                  <a:schemeClr val="accent1"/>
                </a:solidFill>
              </a:rPr>
              <a:t>DG</a:t>
            </a:r>
            <a:endParaRPr lang="es-ES_tradnl" dirty="0">
              <a:solidFill>
                <a:schemeClr val="accent1"/>
              </a:solidFill>
            </a:endParaRPr>
          </a:p>
        </p:txBody>
      </p:sp>
      <p:cxnSp>
        <p:nvCxnSpPr>
          <p:cNvPr id="68" name="Connecteur en arc 67"/>
          <p:cNvCxnSpPr>
            <a:endCxn id="128" idx="2"/>
          </p:cNvCxnSpPr>
          <p:nvPr/>
        </p:nvCxnSpPr>
        <p:spPr>
          <a:xfrm rot="10800000">
            <a:off x="6449864" y="3167275"/>
            <a:ext cx="667804" cy="408667"/>
          </a:xfrm>
          <a:prstGeom prst="curved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8" name="ZoneTexte 147"/>
          <p:cNvSpPr txBox="1"/>
          <p:nvPr/>
        </p:nvSpPr>
        <p:spPr>
          <a:xfrm>
            <a:off x="6798072" y="2764993"/>
            <a:ext cx="2259664" cy="646331"/>
          </a:xfrm>
          <a:prstGeom prst="rect">
            <a:avLst/>
          </a:prstGeom>
          <a:noFill/>
        </p:spPr>
        <p:txBody>
          <a:bodyPr wrap="square" rtlCol="0">
            <a:spAutoFit/>
          </a:bodyPr>
          <a:lstStyle/>
          <a:p>
            <a:r>
              <a:rPr lang="es-ES_tradnl" dirty="0" err="1" smtClean="0">
                <a:solidFill>
                  <a:srgbClr val="FF0000"/>
                </a:solidFill>
              </a:rPr>
              <a:t>Coupled</a:t>
            </a:r>
            <a:r>
              <a:rPr lang="es-ES_tradnl" dirty="0" smtClean="0">
                <a:solidFill>
                  <a:srgbClr val="FF0000"/>
                </a:solidFill>
              </a:rPr>
              <a:t> </a:t>
            </a:r>
            <a:r>
              <a:rPr lang="es-ES_tradnl" dirty="0" err="1" smtClean="0">
                <a:solidFill>
                  <a:srgbClr val="FF0000"/>
                </a:solidFill>
              </a:rPr>
              <a:t>unknowns</a:t>
            </a:r>
            <a:endParaRPr lang="es-ES_tradnl" dirty="0" smtClean="0">
              <a:solidFill>
                <a:srgbClr val="FF0000"/>
              </a:solidFill>
            </a:endParaRPr>
          </a:p>
          <a:p>
            <a:r>
              <a:rPr lang="es-ES_tradnl" dirty="0">
                <a:solidFill>
                  <a:srgbClr val="FF0000"/>
                </a:solidFill>
              </a:rPr>
              <a:t>i</a:t>
            </a:r>
            <a:r>
              <a:rPr lang="es-ES_tradnl" dirty="0" smtClean="0">
                <a:solidFill>
                  <a:srgbClr val="FF0000"/>
                </a:solidFill>
              </a:rPr>
              <a:t>n HDG</a:t>
            </a:r>
            <a:endParaRPr lang="fr-FR" dirty="0">
              <a:solidFill>
                <a:srgbClr val="FF0000"/>
              </a:solidFill>
            </a:endParaRPr>
          </a:p>
        </p:txBody>
      </p:sp>
    </p:spTree>
    <p:extLst>
      <p:ext uri="{BB962C8B-B14F-4D97-AF65-F5344CB8AC3E}">
        <p14:creationId xmlns:p14="http://schemas.microsoft.com/office/powerpoint/2010/main" val="1685548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le_16-9_PPT_AMU_2017">
  <a:themeElements>
    <a:clrScheme name="Personnalisée 1">
      <a:dk1>
        <a:srgbClr val="000000"/>
      </a:dk1>
      <a:lt1>
        <a:sysClr val="window" lastClr="FFFFFF"/>
      </a:lt1>
      <a:dk2>
        <a:srgbClr val="235BAA"/>
      </a:dk2>
      <a:lt2>
        <a:srgbClr val="AFB1A5"/>
      </a:lt2>
      <a:accent1>
        <a:srgbClr val="0080FF"/>
      </a:accent1>
      <a:accent2>
        <a:srgbClr val="51C2A9"/>
      </a:accent2>
      <a:accent3>
        <a:srgbClr val="7EC251"/>
      </a:accent3>
      <a:accent4>
        <a:srgbClr val="AFB1A5"/>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lIns="0" tIns="0" rIns="0" bIns="0" anchor="ctr"/>
      <a:lstStyle>
        <a:defPPr>
          <a:defRPr sz="1000" b="1" baseline="0" dirty="0" smtClean="0">
            <a:solidFill>
              <a:srgbClr val="FFFFFF"/>
            </a:solidFill>
            <a:latin typeface="Verdana" charset="0"/>
            <a:cs typeface="Arial" charset="0"/>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Presentation_JounéeThématique</Template>
  <TotalTime>3968</TotalTime>
  <Words>4476</Words>
  <Application>Microsoft Office PowerPoint</Application>
  <PresentationFormat>Affichage à l'écran (16:9)</PresentationFormat>
  <Paragraphs>383</Paragraphs>
  <Slides>25</Slides>
  <Notes>25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ＭＳ Ｐゴシック</vt:lpstr>
      <vt:lpstr>Arial</vt:lpstr>
      <vt:lpstr>Calibri</vt:lpstr>
      <vt:lpstr>Cambria Math</vt:lpstr>
      <vt:lpstr>Lucida Grande</vt:lpstr>
      <vt:lpstr>Times New Roman</vt:lpstr>
      <vt:lpstr>Verdana</vt:lpstr>
      <vt:lpstr>Wingdings</vt:lpstr>
      <vt:lpstr>Modele_16-9_PPT_AMU_2017</vt:lpstr>
      <vt:lpstr>A high-order non-aligned approach for plasma transport simulations in tokamaks</vt:lpstr>
      <vt:lpstr>Outline</vt:lpstr>
      <vt:lpstr>Motivation: plasma edge simulation</vt:lpstr>
      <vt:lpstr>Motivation: plasma edge simulation</vt:lpstr>
      <vt:lpstr>Mesh alignment?</vt:lpstr>
      <vt:lpstr>A novel approach: high-order schemes on unstructured meshes</vt:lpstr>
      <vt:lpstr>Outline</vt:lpstr>
      <vt:lpstr>The numerical scheme: hybrid discontinuous Galerkin (HDG)</vt:lpstr>
      <vt:lpstr>The numerical scheme: hybrid discontinuous Galerkin (HDG)</vt:lpstr>
      <vt:lpstr>Outline</vt:lpstr>
      <vt:lpstr>High-order and numerical diffusion</vt:lpstr>
      <vt:lpstr>High-order and numerical diffusion</vt:lpstr>
      <vt:lpstr>High-order and numerical diffusion: aligned meshes</vt:lpstr>
      <vt:lpstr>High-order and numerical diffusion: non-aligned meshes</vt:lpstr>
      <vt:lpstr>High-order and numerical diffusion: estimation of the numerical diffusion</vt:lpstr>
      <vt:lpstr>High-order and numerical diffusion: estimation of the numerical diffusion</vt:lpstr>
      <vt:lpstr>Outline</vt:lpstr>
      <vt:lpstr>Numerical test: isothermal plasma model</vt:lpstr>
      <vt:lpstr>Numerical test: energy transport</vt:lpstr>
      <vt:lpstr>Numerical test: moving equilibrium simulations</vt:lpstr>
      <vt:lpstr>Conclusion and future work</vt:lpstr>
      <vt:lpstr>A high-order non-aligned approach for plasma transport simulations in tokamaks</vt:lpstr>
      <vt:lpstr>The numerical scheme: hybrid discontinuous Galerkin (HDG)</vt:lpstr>
      <vt:lpstr>The numerical scheme: hybrid discontinuous Galerkin (HDG)</vt:lpstr>
      <vt:lpstr>The numerical scheme: hybrid discontinuous Galerkin (HDG)</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High-order schemes for plasma transport in tokamaks</dc:title>
  <dc:creator>Giorgio</dc:creator>
  <cp:lastModifiedBy>Giorgio</cp:lastModifiedBy>
  <cp:revision>184</cp:revision>
  <cp:lastPrinted>2017-03-27T13:23:53Z</cp:lastPrinted>
  <dcterms:created xsi:type="dcterms:W3CDTF">2018-11-21T10:28:19Z</dcterms:created>
  <dcterms:modified xsi:type="dcterms:W3CDTF">2018-11-29T08:00:37Z</dcterms:modified>
</cp:coreProperties>
</file>